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9" r:id="rId4"/>
    <p:sldId id="260" r:id="rId5"/>
    <p:sldId id="26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2" r:id="rId16"/>
    <p:sldId id="291" r:id="rId17"/>
    <p:sldId id="293" r:id="rId18"/>
    <p:sldId id="294" r:id="rId19"/>
    <p:sldId id="295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10" r:id="rId33"/>
    <p:sldId id="309" r:id="rId34"/>
    <p:sldId id="311" r:id="rId35"/>
    <p:sldId id="270" r:id="rId36"/>
    <p:sldId id="280" r:id="rId37"/>
    <p:sldId id="281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1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184DA70-C731-4C70-880D-CCD4705E623C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762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6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11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75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900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0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4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92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1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2D6E202-B606-4609-B914-27C9371A1F6D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23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sus\public\galbot.py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sus\public\airf.py" TargetMode="Externa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Beautiful delicate background mesh fluffy fabric">
            <a:extLst>
              <a:ext uri="{FF2B5EF4-FFF2-40B4-BE49-F238E27FC236}">
                <a16:creationId xmlns:a16="http://schemas.microsoft.com/office/drawing/2014/main" id="{8F0BA1D4-C7D8-A85C-79DB-601F44ADC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392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28563-35A1-B231-9A21-F0C6D3C5B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828799"/>
            <a:ext cx="7164674" cy="438573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&lt;</a:t>
            </a:r>
            <a:r>
              <a:rPr lang="en-US" sz="6600" dirty="0" err="1">
                <a:solidFill>
                  <a:schemeClr val="tx1"/>
                </a:solidFill>
              </a:rPr>
              <a:t>Catatanku</a:t>
            </a:r>
            <a:r>
              <a:rPr lang="en-US" sz="6600" dirty="0">
                <a:solidFill>
                  <a:schemeClr val="tx1"/>
                </a:solidFill>
              </a:rPr>
              <a:t>&gt;</a:t>
            </a:r>
            <a:endParaRPr lang="id-ID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FDC20-9048-F5DA-B51E-212A7E5F2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1974715"/>
            <a:ext cx="3096926" cy="423981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PROYEK AKHIR MATA KULIAH (PAMK) </a:t>
            </a:r>
            <a:r>
              <a:rPr lang="en-US" sz="2000" dirty="0">
                <a:solidFill>
                  <a:schemeClr val="tx1"/>
                </a:solidFill>
              </a:rPr>
              <a:t>PEMROGRAMAN KOMPUTER</a:t>
            </a:r>
          </a:p>
          <a:p>
            <a:r>
              <a:rPr lang="en-US" sz="2000" dirty="0">
                <a:solidFill>
                  <a:srgbClr val="FFFF00"/>
                </a:solidFill>
              </a:rPr>
              <a:t>&lt;GALIH RIDHO UTOMO&gt;</a:t>
            </a:r>
          </a:p>
          <a:p>
            <a:r>
              <a:rPr lang="en-US" sz="2000" dirty="0">
                <a:solidFill>
                  <a:srgbClr val="FFFF00"/>
                </a:solidFill>
              </a:rPr>
              <a:t>&lt;4211421036&gt;</a:t>
            </a:r>
          </a:p>
          <a:p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JURUSAN FISIKA, FMIPA, UNNES</a:t>
            </a:r>
            <a:endParaRPr lang="id-ID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2354AF0-AD4E-4C82-8400-28D44EFE9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7" y="285130"/>
            <a:ext cx="2896860" cy="154367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D6329F0-5AC2-7CE8-5A9C-07976FFAE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86" y="740568"/>
            <a:ext cx="1227911" cy="16369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2E1FE-2476-EDFF-91ED-ACB91A112FBE}"/>
              </a:ext>
            </a:extLst>
          </p:cNvPr>
          <p:cNvSpPr txBox="1"/>
          <p:nvPr/>
        </p:nvSpPr>
        <p:spPr>
          <a:xfrm>
            <a:off x="10603142" y="6304002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©Sugiyanto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85905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A865F7-CABF-D36F-2C63-334D59A18008}"/>
              </a:ext>
            </a:extLst>
          </p:cNvPr>
          <p:cNvCxnSpPr>
            <a:cxnSpLocks/>
          </p:cNvCxnSpPr>
          <p:nvPr/>
        </p:nvCxnSpPr>
        <p:spPr>
          <a:xfrm flipH="1">
            <a:off x="7223491" y="4219738"/>
            <a:ext cx="1" cy="55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6EA473EF-D397-A311-0D95-79F94679A1BC}"/>
              </a:ext>
            </a:extLst>
          </p:cNvPr>
          <p:cNvSpPr/>
          <p:nvPr/>
        </p:nvSpPr>
        <p:spPr>
          <a:xfrm>
            <a:off x="4256878" y="4186338"/>
            <a:ext cx="2888634" cy="5569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Membuat </a:t>
            </a:r>
            <a:r>
              <a:rPr lang="en-US" dirty="0" err="1"/>
              <a:t>turple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yang </a:t>
            </a:r>
            <a:r>
              <a:rPr lang="en-US" dirty="0" err="1"/>
              <a:t>ditetapkan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19DCD8-FF1F-5C0F-E98B-32D3479C5325}"/>
              </a:ext>
            </a:extLst>
          </p:cNvPr>
          <p:cNvCxnSpPr>
            <a:cxnSpLocks/>
          </p:cNvCxnSpPr>
          <p:nvPr/>
        </p:nvCxnSpPr>
        <p:spPr>
          <a:xfrm flipH="1">
            <a:off x="7223491" y="2794186"/>
            <a:ext cx="1" cy="55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edefined Process 16">
            <a:extLst>
              <a:ext uri="{FF2B5EF4-FFF2-40B4-BE49-F238E27FC236}">
                <a16:creationId xmlns:a16="http://schemas.microsoft.com/office/drawing/2014/main" id="{E045F8C0-DC6D-594B-A03F-5FD3D945E6FB}"/>
              </a:ext>
            </a:extLst>
          </p:cNvPr>
          <p:cNvSpPr/>
          <p:nvPr/>
        </p:nvSpPr>
        <p:spPr>
          <a:xfrm>
            <a:off x="4947743" y="3388328"/>
            <a:ext cx="5243576" cy="759815"/>
          </a:xfrm>
          <a:prstGeom prst="flowChartPredefinedProcess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ThemeChoise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StringVar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241D5943-3378-15FE-B34F-D194AA10ED98}"/>
              </a:ext>
            </a:extLst>
          </p:cNvPr>
          <p:cNvSpPr/>
          <p:nvPr/>
        </p:nvSpPr>
        <p:spPr>
          <a:xfrm>
            <a:off x="7259576" y="2591310"/>
            <a:ext cx="4304275" cy="75981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Membuat </a:t>
            </a:r>
            <a:r>
              <a:rPr lang="en-US" dirty="0" err="1"/>
              <a:t>tema</a:t>
            </a:r>
            <a:r>
              <a:rPr lang="en-US" dirty="0"/>
              <a:t> background catatan dengan </a:t>
            </a:r>
            <a:r>
              <a:rPr lang="en-US" dirty="0" err="1"/>
              <a:t>memantau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yang dibuat</a:t>
            </a:r>
          </a:p>
        </p:txBody>
      </p:sp>
      <p:sp>
        <p:nvSpPr>
          <p:cNvPr id="21" name="Flowchart: Predefined Process 20">
            <a:extLst>
              <a:ext uri="{FF2B5EF4-FFF2-40B4-BE49-F238E27FC236}">
                <a16:creationId xmlns:a16="http://schemas.microsoft.com/office/drawing/2014/main" id="{AC2E3CB1-6B1A-6D97-0F4B-6DE2FBD5CB9F}"/>
              </a:ext>
            </a:extLst>
          </p:cNvPr>
          <p:cNvSpPr/>
          <p:nvPr/>
        </p:nvSpPr>
        <p:spPr>
          <a:xfrm>
            <a:off x="4542188" y="4799425"/>
            <a:ext cx="6374081" cy="759815"/>
          </a:xfrm>
          <a:prstGeom prst="flowChartPredefinedProcess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ColorIcon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TerangIcon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TerangPlusIcon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DarkIcon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3102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A865F7-CABF-D36F-2C63-334D59A18008}"/>
              </a:ext>
            </a:extLst>
          </p:cNvPr>
          <p:cNvCxnSpPr>
            <a:cxnSpLocks/>
          </p:cNvCxnSpPr>
          <p:nvPr/>
        </p:nvCxnSpPr>
        <p:spPr>
          <a:xfrm flipH="1">
            <a:off x="7223491" y="4219738"/>
            <a:ext cx="1" cy="55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6EA473EF-D397-A311-0D95-79F94679A1BC}"/>
              </a:ext>
            </a:extLst>
          </p:cNvPr>
          <p:cNvSpPr/>
          <p:nvPr/>
        </p:nvSpPr>
        <p:spPr>
          <a:xfrm>
            <a:off x="4256878" y="4186338"/>
            <a:ext cx="2888634" cy="5569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Membuat operator menu dan </a:t>
            </a:r>
            <a:r>
              <a:rPr lang="en-US" dirty="0" err="1"/>
              <a:t>memberikan</a:t>
            </a:r>
            <a:r>
              <a:rPr lang="en-US" dirty="0"/>
              <a:t> label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19DCD8-FF1F-5C0F-E98B-32D3479C5325}"/>
              </a:ext>
            </a:extLst>
          </p:cNvPr>
          <p:cNvCxnSpPr>
            <a:cxnSpLocks/>
          </p:cNvCxnSpPr>
          <p:nvPr/>
        </p:nvCxnSpPr>
        <p:spPr>
          <a:xfrm flipH="1">
            <a:off x="7223491" y="2794186"/>
            <a:ext cx="1" cy="55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edefined Process 16">
            <a:extLst>
              <a:ext uri="{FF2B5EF4-FFF2-40B4-BE49-F238E27FC236}">
                <a16:creationId xmlns:a16="http://schemas.microsoft.com/office/drawing/2014/main" id="{E045F8C0-DC6D-594B-A03F-5FD3D945E6FB}"/>
              </a:ext>
            </a:extLst>
          </p:cNvPr>
          <p:cNvSpPr/>
          <p:nvPr/>
        </p:nvSpPr>
        <p:spPr>
          <a:xfrm>
            <a:off x="5626578" y="3368861"/>
            <a:ext cx="3385165" cy="759815"/>
          </a:xfrm>
          <a:prstGeom prst="flowChartPredefinedProcess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={}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241D5943-3378-15FE-B34F-D194AA10ED98}"/>
              </a:ext>
            </a:extLst>
          </p:cNvPr>
          <p:cNvSpPr/>
          <p:nvPr/>
        </p:nvSpPr>
        <p:spPr>
          <a:xfrm>
            <a:off x="7259576" y="2591310"/>
            <a:ext cx="4304275" cy="75981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Mendelegrasikan</a:t>
            </a:r>
            <a:r>
              <a:rPr lang="en-US" dirty="0"/>
              <a:t> warna yang ingin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background</a:t>
            </a:r>
          </a:p>
        </p:txBody>
      </p:sp>
      <p:sp>
        <p:nvSpPr>
          <p:cNvPr id="3" name="Flowchart: Manual Operation 2">
            <a:extLst>
              <a:ext uri="{FF2B5EF4-FFF2-40B4-BE49-F238E27FC236}">
                <a16:creationId xmlns:a16="http://schemas.microsoft.com/office/drawing/2014/main" id="{F2F8F202-FD59-F775-CCE1-C7AE2BF5AD55}"/>
              </a:ext>
            </a:extLst>
          </p:cNvPr>
          <p:cNvSpPr/>
          <p:nvPr/>
        </p:nvSpPr>
        <p:spPr>
          <a:xfrm>
            <a:off x="5591209" y="4818477"/>
            <a:ext cx="3496229" cy="1395406"/>
          </a:xfrm>
          <a:prstGeom prst="flowChartManualOperat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MainMenu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add_cascade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Files"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312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241D5943-3378-15FE-B34F-D194AA10ED98}"/>
              </a:ext>
            </a:extLst>
          </p:cNvPr>
          <p:cNvSpPr/>
          <p:nvPr/>
        </p:nvSpPr>
        <p:spPr>
          <a:xfrm>
            <a:off x="7259576" y="2591310"/>
            <a:ext cx="4304275" cy="75981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Setelah</a:t>
            </a:r>
            <a:r>
              <a:rPr lang="en-US" dirty="0"/>
              <a:t> menu dibuat, data menu </a:t>
            </a:r>
            <a:r>
              <a:rPr lang="en-US" dirty="0" err="1"/>
              <a:t>dipanggil</a:t>
            </a:r>
            <a:r>
              <a:rPr lang="en-US" dirty="0"/>
              <a:t> dan </a:t>
            </a:r>
            <a:r>
              <a:rPr lang="en-US" dirty="0" err="1"/>
              <a:t>menaruhnya</a:t>
            </a:r>
            <a:r>
              <a:rPr lang="en-US" dirty="0"/>
              <a:t> pada </a:t>
            </a:r>
            <a:r>
              <a:rPr lang="en-US" dirty="0" err="1"/>
              <a:t>atas</a:t>
            </a:r>
            <a:r>
              <a:rPr lang="en-US" dirty="0"/>
              <a:t> dibawah menu </a:t>
            </a:r>
            <a:r>
              <a:rPr lang="en-US" dirty="0" err="1"/>
              <a:t>utama</a:t>
            </a:r>
            <a:r>
              <a:rPr lang="en-US" dirty="0"/>
              <a:t> dan posisi data ke </a:t>
            </a:r>
            <a:r>
              <a:rPr lang="en-US" dirty="0" err="1"/>
              <a:t>sumbu</a:t>
            </a:r>
            <a:r>
              <a:rPr lang="en-US" dirty="0"/>
              <a:t> x</a:t>
            </a:r>
          </a:p>
        </p:txBody>
      </p:sp>
      <p:sp>
        <p:nvSpPr>
          <p:cNvPr id="4" name="Flowchart: Display 3">
            <a:extLst>
              <a:ext uri="{FF2B5EF4-FFF2-40B4-BE49-F238E27FC236}">
                <a16:creationId xmlns:a16="http://schemas.microsoft.com/office/drawing/2014/main" id="{BAD7023E-E4E2-896D-9AF8-8269E1E1352D}"/>
              </a:ext>
            </a:extLst>
          </p:cNvPr>
          <p:cNvSpPr/>
          <p:nvPr/>
        </p:nvSpPr>
        <p:spPr>
          <a:xfrm>
            <a:off x="9539926" y="3458294"/>
            <a:ext cx="1545996" cy="929762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Top dan </a:t>
            </a:r>
            <a:r>
              <a:rPr lang="en-US" dirty="0" err="1">
                <a:solidFill>
                  <a:sysClr val="windowText" lastClr="000000"/>
                </a:solidFill>
              </a:rPr>
              <a:t>sumbu</a:t>
            </a:r>
            <a:r>
              <a:rPr lang="en-US" dirty="0">
                <a:solidFill>
                  <a:sysClr val="windowText" lastClr="000000"/>
                </a:solidFill>
              </a:rPr>
              <a:t> x</a:t>
            </a:r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227D35E0-7FB9-7EC8-0581-D1FA4BF69E4B}"/>
              </a:ext>
            </a:extLst>
          </p:cNvPr>
          <p:cNvSpPr/>
          <p:nvPr/>
        </p:nvSpPr>
        <p:spPr>
          <a:xfrm>
            <a:off x="6096001" y="3365593"/>
            <a:ext cx="1968894" cy="1115164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49B039-B67C-BE9B-E4DB-D41288CDF0B0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>
            <a:off x="7868006" y="3923175"/>
            <a:ext cx="1671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A1C7F0-987D-C18A-B735-81361E20509F}"/>
              </a:ext>
            </a:extLst>
          </p:cNvPr>
          <p:cNvCxnSpPr>
            <a:cxnSpLocks/>
          </p:cNvCxnSpPr>
          <p:nvPr/>
        </p:nvCxnSpPr>
        <p:spPr>
          <a:xfrm>
            <a:off x="7080448" y="2752186"/>
            <a:ext cx="0" cy="613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9DEFFB84-B1BA-1391-C4D8-FE629BB4910B}"/>
              </a:ext>
            </a:extLst>
          </p:cNvPr>
          <p:cNvSpPr/>
          <p:nvPr/>
        </p:nvSpPr>
        <p:spPr>
          <a:xfrm>
            <a:off x="4376845" y="5008776"/>
            <a:ext cx="2597150" cy="927374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FontTup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.font.families()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2B303F63-9DEE-411A-9169-293CA3016D8A}"/>
              </a:ext>
            </a:extLst>
          </p:cNvPr>
          <p:cNvSpPr/>
          <p:nvPr/>
        </p:nvSpPr>
        <p:spPr>
          <a:xfrm>
            <a:off x="4178149" y="4065395"/>
            <a:ext cx="1782720" cy="75981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Memanggil</a:t>
            </a:r>
            <a:r>
              <a:rPr lang="en-US" dirty="0"/>
              <a:t> Font </a:t>
            </a:r>
            <a:r>
              <a:rPr lang="en-US" dirty="0" err="1"/>
              <a:t>dari</a:t>
            </a:r>
            <a:r>
              <a:rPr lang="en-US" dirty="0"/>
              <a:t> user </a:t>
            </a:r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4CC62661-50CF-2CFA-381D-67A6AAA5EAD9}"/>
              </a:ext>
            </a:extLst>
          </p:cNvPr>
          <p:cNvSpPr/>
          <p:nvPr/>
        </p:nvSpPr>
        <p:spPr>
          <a:xfrm>
            <a:off x="8113138" y="5000592"/>
            <a:ext cx="2597150" cy="927374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FontFam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StringVar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375C9CF-C441-00CD-BAAD-1FCF5BCCE29E}"/>
              </a:ext>
            </a:extLst>
          </p:cNvPr>
          <p:cNvCxnSpPr>
            <a:stCxn id="5" idx="3"/>
            <a:endCxn id="28" idx="0"/>
          </p:cNvCxnSpPr>
          <p:nvPr/>
        </p:nvCxnSpPr>
        <p:spPr>
          <a:xfrm rot="5400000">
            <a:off x="6015481" y="4140697"/>
            <a:ext cx="528019" cy="1208139"/>
          </a:xfrm>
          <a:prstGeom prst="bentConnector3">
            <a:avLst>
              <a:gd name="adj1" fmla="val 403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DDB99F6-5CE5-EDE9-21DC-ED3C4FB90E14}"/>
              </a:ext>
            </a:extLst>
          </p:cNvPr>
          <p:cNvCxnSpPr>
            <a:stCxn id="28" idx="3"/>
            <a:endCxn id="41" idx="1"/>
          </p:cNvCxnSpPr>
          <p:nvPr/>
        </p:nvCxnSpPr>
        <p:spPr>
          <a:xfrm flipV="1">
            <a:off x="6973995" y="5464279"/>
            <a:ext cx="1139143" cy="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lowchart: Alternate Process 49">
            <a:extLst>
              <a:ext uri="{FF2B5EF4-FFF2-40B4-BE49-F238E27FC236}">
                <a16:creationId xmlns:a16="http://schemas.microsoft.com/office/drawing/2014/main" id="{7230BF08-5E80-9BE4-FA2A-AC4D26F04B06}"/>
              </a:ext>
            </a:extLst>
          </p:cNvPr>
          <p:cNvSpPr/>
          <p:nvPr/>
        </p:nvSpPr>
        <p:spPr>
          <a:xfrm>
            <a:off x="7806848" y="4259649"/>
            <a:ext cx="2491327" cy="75981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Memantau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ditekan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241D5943-3378-15FE-B34F-D194AA10ED98}"/>
              </a:ext>
            </a:extLst>
          </p:cNvPr>
          <p:cNvSpPr/>
          <p:nvPr/>
        </p:nvSpPr>
        <p:spPr>
          <a:xfrm>
            <a:off x="3591689" y="2688381"/>
            <a:ext cx="2267014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Membuat box pilihan font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dicomputer</a:t>
            </a:r>
            <a:r>
              <a:rPr lang="en-US" dirty="0"/>
              <a:t> user</a:t>
            </a:r>
          </a:p>
        </p:txBody>
      </p:sp>
      <p:sp>
        <p:nvSpPr>
          <p:cNvPr id="4" name="Flowchart: Display 3">
            <a:extLst>
              <a:ext uri="{FF2B5EF4-FFF2-40B4-BE49-F238E27FC236}">
                <a16:creationId xmlns:a16="http://schemas.microsoft.com/office/drawing/2014/main" id="{BAD7023E-E4E2-896D-9AF8-8269E1E1352D}"/>
              </a:ext>
            </a:extLst>
          </p:cNvPr>
          <p:cNvSpPr/>
          <p:nvPr/>
        </p:nvSpPr>
        <p:spPr>
          <a:xfrm>
            <a:off x="7649125" y="3534199"/>
            <a:ext cx="2409271" cy="929762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textvariable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FontFam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227D35E0-7FB9-7EC8-0581-D1FA4BF69E4B}"/>
              </a:ext>
            </a:extLst>
          </p:cNvPr>
          <p:cNvSpPr/>
          <p:nvPr/>
        </p:nvSpPr>
        <p:spPr>
          <a:xfrm>
            <a:off x="4663465" y="3448893"/>
            <a:ext cx="2256813" cy="1115164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FontCom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Combobox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49B039-B67C-BE9B-E4DB-D41288CDF0B0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 flipV="1">
            <a:off x="6694597" y="3999080"/>
            <a:ext cx="954528" cy="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9DEFFB84-B1BA-1391-C4D8-FE629BB4910B}"/>
              </a:ext>
            </a:extLst>
          </p:cNvPr>
          <p:cNvSpPr/>
          <p:nvPr/>
        </p:nvSpPr>
        <p:spPr>
          <a:xfrm>
            <a:off x="4266717" y="4962913"/>
            <a:ext cx="2597150" cy="927374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FontCom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FontTup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.index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'Arial'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375C9CF-C441-00CD-BAAD-1FCF5BCCE29E}"/>
              </a:ext>
            </a:extLst>
          </p:cNvPr>
          <p:cNvCxnSpPr>
            <a:cxnSpLocks/>
            <a:stCxn id="5" idx="3"/>
            <a:endCxn id="28" idx="0"/>
          </p:cNvCxnSpPr>
          <p:nvPr/>
        </p:nvCxnSpPr>
        <p:spPr>
          <a:xfrm rot="5400000">
            <a:off x="5366313" y="4763036"/>
            <a:ext cx="398856" cy="8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791871" y="2911743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A86D70B1-98A9-FB91-9A58-6FD93A830227}"/>
              </a:ext>
            </a:extLst>
          </p:cNvPr>
          <p:cNvSpPr/>
          <p:nvPr/>
        </p:nvSpPr>
        <p:spPr>
          <a:xfrm>
            <a:off x="7262856" y="2830013"/>
            <a:ext cx="4032761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Setelah</a:t>
            </a:r>
            <a:r>
              <a:rPr lang="en-US" dirty="0"/>
              <a:t> dibuat </a:t>
            </a:r>
            <a:r>
              <a:rPr lang="en-US" dirty="0" err="1"/>
              <a:t>kotak</a:t>
            </a:r>
            <a:r>
              <a:rPr lang="en-US" dirty="0"/>
              <a:t> maka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dan </a:t>
            </a:r>
            <a:r>
              <a:rPr lang="en-US" dirty="0" err="1"/>
              <a:t>dibaca</a:t>
            </a:r>
            <a:r>
              <a:rPr lang="en-US" dirty="0"/>
              <a:t> dalam bentuk list </a:t>
            </a: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A6B4A7C5-E6FE-3B68-8E9C-F004358EA511}"/>
              </a:ext>
            </a:extLst>
          </p:cNvPr>
          <p:cNvSpPr/>
          <p:nvPr/>
        </p:nvSpPr>
        <p:spPr>
          <a:xfrm>
            <a:off x="7190750" y="5093740"/>
            <a:ext cx="4032761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Menetapkan</a:t>
            </a:r>
            <a:r>
              <a:rPr lang="en-US" dirty="0"/>
              <a:t> Font Arial </a:t>
            </a:r>
            <a:r>
              <a:rPr lang="en-US" dirty="0" err="1"/>
              <a:t>sebagai</a:t>
            </a:r>
            <a:r>
              <a:rPr lang="en-US" dirty="0"/>
              <a:t> default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9D0B8EE5-285F-07C4-8308-BEF5BFABEF4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0058396" y="3999080"/>
            <a:ext cx="914404" cy="96383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990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241D5943-3378-15FE-B34F-D194AA10ED98}"/>
              </a:ext>
            </a:extLst>
          </p:cNvPr>
          <p:cNvSpPr/>
          <p:nvPr/>
        </p:nvSpPr>
        <p:spPr>
          <a:xfrm>
            <a:off x="3591689" y="2688381"/>
            <a:ext cx="2267014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Memantau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berupa data </a:t>
            </a:r>
            <a:r>
              <a:rPr lang="en-US" dirty="0" err="1"/>
              <a:t>angka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911743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A86D70B1-98A9-FB91-9A58-6FD93A830227}"/>
              </a:ext>
            </a:extLst>
          </p:cNvPr>
          <p:cNvSpPr/>
          <p:nvPr/>
        </p:nvSpPr>
        <p:spPr>
          <a:xfrm>
            <a:off x="7895966" y="2830013"/>
            <a:ext cx="2736276" cy="391582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Membuat box ukuran font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D5B9557E-D39D-814E-E396-E592F4775254}"/>
              </a:ext>
            </a:extLst>
          </p:cNvPr>
          <p:cNvSpPr/>
          <p:nvPr/>
        </p:nvSpPr>
        <p:spPr>
          <a:xfrm>
            <a:off x="4493296" y="3462630"/>
            <a:ext cx="2597150" cy="927374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Ukuran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IntVar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85927EB8-4E49-AAFC-7039-80EF59089135}"/>
              </a:ext>
            </a:extLst>
          </p:cNvPr>
          <p:cNvSpPr/>
          <p:nvPr/>
        </p:nvSpPr>
        <p:spPr>
          <a:xfrm>
            <a:off x="7649126" y="3368735"/>
            <a:ext cx="2822404" cy="1115164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UkuranCom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Combobox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EFC630-CFD5-AD91-8654-6393AC451156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>
            <a:off x="7090446" y="3926317"/>
            <a:ext cx="840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4BFEA9DB-152D-FF1D-1B96-9B8DF683C824}"/>
              </a:ext>
            </a:extLst>
          </p:cNvPr>
          <p:cNvCxnSpPr>
            <a:cxnSpLocks/>
            <a:stCxn id="21" idx="5"/>
          </p:cNvCxnSpPr>
          <p:nvPr/>
        </p:nvCxnSpPr>
        <p:spPr>
          <a:xfrm flipV="1">
            <a:off x="10189290" y="2857413"/>
            <a:ext cx="840920" cy="106890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3C8BEDB8-E594-8563-318D-E7E4950D5714}"/>
              </a:ext>
            </a:extLst>
          </p:cNvPr>
          <p:cNvSpPr/>
          <p:nvPr/>
        </p:nvSpPr>
        <p:spPr>
          <a:xfrm>
            <a:off x="4325435" y="4861981"/>
            <a:ext cx="2932872" cy="927374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UkuranCom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'values'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fr-F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634329-C598-41A1-E53F-AE7DD6316174}"/>
              </a:ext>
            </a:extLst>
          </p:cNvPr>
          <p:cNvCxnSpPr>
            <a:stCxn id="20" idx="2"/>
            <a:endCxn id="44" idx="0"/>
          </p:cNvCxnSpPr>
          <p:nvPr/>
        </p:nvCxnSpPr>
        <p:spPr>
          <a:xfrm>
            <a:off x="5791871" y="4390004"/>
            <a:ext cx="0" cy="47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12BC663E-4B81-5990-072E-2CDA0235788C}"/>
              </a:ext>
            </a:extLst>
          </p:cNvPr>
          <p:cNvSpPr/>
          <p:nvPr/>
        </p:nvSpPr>
        <p:spPr>
          <a:xfrm>
            <a:off x="3591689" y="2686373"/>
            <a:ext cx="2267014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Memantau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berupa data </a:t>
            </a:r>
            <a:r>
              <a:rPr lang="en-US" dirty="0" err="1"/>
              <a:t>angka</a:t>
            </a:r>
            <a:endParaRPr lang="en-US" dirty="0"/>
          </a:p>
        </p:txBody>
      </p: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A404CD57-28FA-ECA3-C6B8-95DC93389372}"/>
              </a:ext>
            </a:extLst>
          </p:cNvPr>
          <p:cNvSpPr/>
          <p:nvPr/>
        </p:nvSpPr>
        <p:spPr>
          <a:xfrm>
            <a:off x="7510906" y="5038650"/>
            <a:ext cx="2678384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Membuat tuple </a:t>
            </a:r>
            <a:r>
              <a:rPr lang="en-US" dirty="0" err="1"/>
              <a:t>jangkauan</a:t>
            </a:r>
            <a:r>
              <a:rPr lang="en-US" dirty="0"/>
              <a:t> ukuran font</a:t>
            </a:r>
          </a:p>
        </p:txBody>
      </p:sp>
      <p:sp>
        <p:nvSpPr>
          <p:cNvPr id="50" name="Flowchart: Alternate Process 49">
            <a:extLst>
              <a:ext uri="{FF2B5EF4-FFF2-40B4-BE49-F238E27FC236}">
                <a16:creationId xmlns:a16="http://schemas.microsoft.com/office/drawing/2014/main" id="{8B005708-A48D-00A1-1630-E5149CAF9FAA}"/>
              </a:ext>
            </a:extLst>
          </p:cNvPr>
          <p:cNvSpPr/>
          <p:nvPr/>
        </p:nvSpPr>
        <p:spPr>
          <a:xfrm>
            <a:off x="9735522" y="4374612"/>
            <a:ext cx="2081005" cy="391582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dengan </a:t>
            </a:r>
            <a:r>
              <a:rPr lang="en-US" dirty="0" err="1"/>
              <a:t>flowchat</a:t>
            </a:r>
            <a:r>
              <a:rPr lang="en-US" dirty="0"/>
              <a:t> sebelumnya</a:t>
            </a:r>
          </a:p>
        </p:txBody>
      </p:sp>
    </p:spTree>
    <p:extLst>
      <p:ext uri="{BB962C8B-B14F-4D97-AF65-F5344CB8AC3E}">
        <p14:creationId xmlns:p14="http://schemas.microsoft.com/office/powerpoint/2010/main" val="1943625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241D5943-3378-15FE-B34F-D194AA10ED98}"/>
              </a:ext>
            </a:extLst>
          </p:cNvPr>
          <p:cNvSpPr/>
          <p:nvPr/>
        </p:nvSpPr>
        <p:spPr>
          <a:xfrm>
            <a:off x="3591689" y="2621787"/>
            <a:ext cx="2267014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Membuat Button Style catatan </a:t>
            </a:r>
            <a:r>
              <a:rPr lang="en-US" dirty="0" err="1"/>
              <a:t>penulisan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911743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EFC630-CFD5-AD91-8654-6393AC451156}"/>
              </a:ext>
            </a:extLst>
          </p:cNvPr>
          <p:cNvCxnSpPr>
            <a:cxnSpLocks/>
          </p:cNvCxnSpPr>
          <p:nvPr/>
        </p:nvCxnSpPr>
        <p:spPr>
          <a:xfrm>
            <a:off x="7090446" y="3926317"/>
            <a:ext cx="840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3C8BEDB8-E594-8563-318D-E7E4950D5714}"/>
              </a:ext>
            </a:extLst>
          </p:cNvPr>
          <p:cNvSpPr/>
          <p:nvPr/>
        </p:nvSpPr>
        <p:spPr>
          <a:xfrm>
            <a:off x="4325435" y="4861981"/>
            <a:ext cx="2932872" cy="927374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TextEditor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CatatanKu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634329-C598-41A1-E53F-AE7DD6316174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791871" y="4390004"/>
            <a:ext cx="0" cy="47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A404CD57-28FA-ECA3-C6B8-95DC93389372}"/>
              </a:ext>
            </a:extLst>
          </p:cNvPr>
          <p:cNvSpPr/>
          <p:nvPr/>
        </p:nvSpPr>
        <p:spPr>
          <a:xfrm>
            <a:off x="3225990" y="4434561"/>
            <a:ext cx="2678384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Membuat area text input</a:t>
            </a:r>
          </a:p>
        </p:txBody>
      </p:sp>
      <p:sp>
        <p:nvSpPr>
          <p:cNvPr id="5" name="Flowchart: Predefined Process 4">
            <a:extLst>
              <a:ext uri="{FF2B5EF4-FFF2-40B4-BE49-F238E27FC236}">
                <a16:creationId xmlns:a16="http://schemas.microsoft.com/office/drawing/2014/main" id="{7B0F9C64-AE1B-8B54-A190-DE2D7819EDE4}"/>
              </a:ext>
            </a:extLst>
          </p:cNvPr>
          <p:cNvSpPr/>
          <p:nvPr/>
        </p:nvSpPr>
        <p:spPr>
          <a:xfrm>
            <a:off x="4409364" y="3178170"/>
            <a:ext cx="4352719" cy="1328476"/>
          </a:xfrm>
          <a:prstGeom prst="flowChartPredefined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Bold, Italic, Underline, color, left, right, center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BoldIcon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03B8E10-85CA-2211-1C87-1F26FF9A8A14}"/>
              </a:ext>
            </a:extLst>
          </p:cNvPr>
          <p:cNvCxnSpPr>
            <a:cxnSpLocks/>
          </p:cNvCxnSpPr>
          <p:nvPr/>
        </p:nvCxnSpPr>
        <p:spPr>
          <a:xfrm>
            <a:off x="8695259" y="3994881"/>
            <a:ext cx="2048941" cy="21011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Card 10">
            <a:extLst>
              <a:ext uri="{FF2B5EF4-FFF2-40B4-BE49-F238E27FC236}">
                <a16:creationId xmlns:a16="http://schemas.microsoft.com/office/drawing/2014/main" id="{06A36FC7-68CD-2F03-6026-DB266B9D2C46}"/>
              </a:ext>
            </a:extLst>
          </p:cNvPr>
          <p:cNvSpPr/>
          <p:nvPr/>
        </p:nvSpPr>
        <p:spPr>
          <a:xfrm>
            <a:off x="8058356" y="4810079"/>
            <a:ext cx="2025444" cy="1023527"/>
          </a:xfrm>
          <a:prstGeom prst="flowChartPunchedCar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word'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D48AC1-D63E-9353-BBE7-5909FAA34BEB}"/>
              </a:ext>
            </a:extLst>
          </p:cNvPr>
          <p:cNvCxnSpPr>
            <a:stCxn id="44" idx="3"/>
            <a:endCxn id="11" idx="1"/>
          </p:cNvCxnSpPr>
          <p:nvPr/>
        </p:nvCxnSpPr>
        <p:spPr>
          <a:xfrm flipV="1">
            <a:off x="7258307" y="5321843"/>
            <a:ext cx="800049" cy="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0EFC5B09-F9B4-FEFE-7F83-1F80738D590C}"/>
              </a:ext>
            </a:extLst>
          </p:cNvPr>
          <p:cNvSpPr/>
          <p:nvPr/>
        </p:nvSpPr>
        <p:spPr>
          <a:xfrm>
            <a:off x="6133280" y="4477022"/>
            <a:ext cx="2932871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Mengatur text input berupa letter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53888D67-8FD9-AE2C-295A-40E1A9ECA400}"/>
              </a:ext>
            </a:extLst>
          </p:cNvPr>
          <p:cNvSpPr/>
          <p:nvPr/>
        </p:nvSpPr>
        <p:spPr>
          <a:xfrm>
            <a:off x="9740192" y="3845023"/>
            <a:ext cx="1964118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membuat </a:t>
            </a:r>
            <a:r>
              <a:rPr lang="en-US" dirty="0" err="1"/>
              <a:t>fungsi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79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241D5943-3378-15FE-B34F-D194AA10ED98}"/>
              </a:ext>
            </a:extLst>
          </p:cNvPr>
          <p:cNvSpPr/>
          <p:nvPr/>
        </p:nvSpPr>
        <p:spPr>
          <a:xfrm>
            <a:off x="5710883" y="2916394"/>
            <a:ext cx="2267014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Membuat scrollbar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911743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634329-C598-41A1-E53F-AE7DD6316174}"/>
              </a:ext>
            </a:extLst>
          </p:cNvPr>
          <p:cNvCxnSpPr>
            <a:cxnSpLocks/>
          </p:cNvCxnSpPr>
          <p:nvPr/>
        </p:nvCxnSpPr>
        <p:spPr>
          <a:xfrm>
            <a:off x="5791871" y="4367996"/>
            <a:ext cx="0" cy="47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6CFB5F4A-76E3-5334-BF3F-EE95CD9699B5}"/>
              </a:ext>
            </a:extLst>
          </p:cNvPr>
          <p:cNvSpPr/>
          <p:nvPr/>
        </p:nvSpPr>
        <p:spPr>
          <a:xfrm>
            <a:off x="4213602" y="3481000"/>
            <a:ext cx="3258653" cy="927374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ScrollBar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Scrollbar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CatatanKu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5" name="Flowchart: Display 24">
            <a:extLst>
              <a:ext uri="{FF2B5EF4-FFF2-40B4-BE49-F238E27FC236}">
                <a16:creationId xmlns:a16="http://schemas.microsoft.com/office/drawing/2014/main" id="{AEC35A3E-C212-A579-E483-4A80AB448C33}"/>
              </a:ext>
            </a:extLst>
          </p:cNvPr>
          <p:cNvSpPr/>
          <p:nvPr/>
        </p:nvSpPr>
        <p:spPr>
          <a:xfrm>
            <a:off x="8291328" y="3364217"/>
            <a:ext cx="2310913" cy="1160940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D7457A-149D-FEBB-D2D0-4B10A9A4B42D}"/>
              </a:ext>
            </a:extLst>
          </p:cNvPr>
          <p:cNvCxnSpPr>
            <a:stCxn id="32" idx="3"/>
            <a:endCxn id="25" idx="1"/>
          </p:cNvCxnSpPr>
          <p:nvPr/>
        </p:nvCxnSpPr>
        <p:spPr>
          <a:xfrm>
            <a:off x="7472255" y="3944687"/>
            <a:ext cx="819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931306C-A3A0-CCC2-52AE-D875D5DC702F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V="1">
            <a:off x="7393092" y="1310524"/>
            <a:ext cx="452472" cy="36549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Flowchart: Alternate Process 44">
            <a:extLst>
              <a:ext uri="{FF2B5EF4-FFF2-40B4-BE49-F238E27FC236}">
                <a16:creationId xmlns:a16="http://schemas.microsoft.com/office/drawing/2014/main" id="{11EECCA8-333C-CBEE-1E5F-4F91CB4F695B}"/>
              </a:ext>
            </a:extLst>
          </p:cNvPr>
          <p:cNvSpPr/>
          <p:nvPr/>
        </p:nvSpPr>
        <p:spPr>
          <a:xfrm>
            <a:off x="9365797" y="2831205"/>
            <a:ext cx="2267014" cy="5229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Mengatur posisi dan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scollbar</a:t>
            </a:r>
            <a:endParaRPr lang="en-US" dirty="0"/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B624E8B2-7190-F729-2E20-A3191B857158}"/>
              </a:ext>
            </a:extLst>
          </p:cNvPr>
          <p:cNvSpPr/>
          <p:nvPr/>
        </p:nvSpPr>
        <p:spPr>
          <a:xfrm>
            <a:off x="4807412" y="4871634"/>
            <a:ext cx="1968918" cy="121008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Ngubah</a:t>
            </a:r>
            <a:r>
              <a:rPr lang="en-US" dirty="0">
                <a:solidFill>
                  <a:sysClr val="windowText" lastClr="000000"/>
                </a:solidFill>
              </a:rPr>
              <a:t> Font</a:t>
            </a:r>
          </a:p>
        </p:txBody>
      </p:sp>
      <p:sp>
        <p:nvSpPr>
          <p:cNvPr id="43" name="Flowchart: Display 42">
            <a:extLst>
              <a:ext uri="{FF2B5EF4-FFF2-40B4-BE49-F238E27FC236}">
                <a16:creationId xmlns:a16="http://schemas.microsoft.com/office/drawing/2014/main" id="{15E2628C-2108-D49C-56A7-8DD0FD9F57B0}"/>
              </a:ext>
            </a:extLst>
          </p:cNvPr>
          <p:cNvSpPr/>
          <p:nvPr/>
        </p:nvSpPr>
        <p:spPr>
          <a:xfrm>
            <a:off x="7472255" y="4958888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Tampilan</a:t>
            </a:r>
            <a:r>
              <a:rPr lang="en-US" dirty="0">
                <a:solidFill>
                  <a:sysClr val="windowText" lastClr="000000"/>
                </a:solidFill>
              </a:rPr>
              <a:t> Font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9A7C87-EACA-596C-5673-B06FF27E99A9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 flipV="1">
            <a:off x="6776330" y="5476675"/>
            <a:ext cx="6959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28F026A7-5C41-4159-09F1-E97855235057}"/>
              </a:ext>
            </a:extLst>
          </p:cNvPr>
          <p:cNvSpPr/>
          <p:nvPr/>
        </p:nvSpPr>
        <p:spPr>
          <a:xfrm>
            <a:off x="5983337" y="4467263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</a:t>
            </a:r>
            <a:r>
              <a:rPr lang="en-US" dirty="0" err="1"/>
              <a:t>ditekan</a:t>
            </a:r>
            <a:r>
              <a:rPr lang="en-US" dirty="0"/>
              <a:t> button font</a:t>
            </a:r>
          </a:p>
        </p:txBody>
      </p:sp>
      <p:sp>
        <p:nvSpPr>
          <p:cNvPr id="55" name="Flowchart: Display 54">
            <a:extLst>
              <a:ext uri="{FF2B5EF4-FFF2-40B4-BE49-F238E27FC236}">
                <a16:creationId xmlns:a16="http://schemas.microsoft.com/office/drawing/2014/main" id="{4702BF77-F18B-FB56-925A-338D721CFFF1}"/>
              </a:ext>
            </a:extLst>
          </p:cNvPr>
          <p:cNvSpPr/>
          <p:nvPr/>
        </p:nvSpPr>
        <p:spPr>
          <a:xfrm flipH="1">
            <a:off x="2571570" y="4955885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Tampilan</a:t>
            </a:r>
            <a:r>
              <a:rPr lang="en-US" dirty="0">
                <a:solidFill>
                  <a:sysClr val="windowText" lastClr="000000"/>
                </a:solidFill>
              </a:rPr>
              <a:t> Font tidak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BF366D-E187-9BF8-EEA7-EA7C0D47DE71}"/>
              </a:ext>
            </a:extLst>
          </p:cNvPr>
          <p:cNvCxnSpPr>
            <a:stCxn id="42" idx="1"/>
            <a:endCxn id="55" idx="1"/>
          </p:cNvCxnSpPr>
          <p:nvPr/>
        </p:nvCxnSpPr>
        <p:spPr>
          <a:xfrm flipH="1" flipV="1">
            <a:off x="4327982" y="5473672"/>
            <a:ext cx="479430" cy="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3F3933BC-D609-1235-8BC7-7A7A2983E1F9}"/>
              </a:ext>
            </a:extLst>
          </p:cNvPr>
          <p:cNvSpPr/>
          <p:nvPr/>
        </p:nvSpPr>
        <p:spPr>
          <a:xfrm>
            <a:off x="6204425" y="4968187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Berhasil</a:t>
            </a:r>
          </a:p>
        </p:txBody>
      </p:sp>
      <p:sp>
        <p:nvSpPr>
          <p:cNvPr id="60" name="Flowchart: Alternate Process 59">
            <a:extLst>
              <a:ext uri="{FF2B5EF4-FFF2-40B4-BE49-F238E27FC236}">
                <a16:creationId xmlns:a16="http://schemas.microsoft.com/office/drawing/2014/main" id="{6AF47D9E-010A-BC28-2FBA-A0B6D862C8EF}"/>
              </a:ext>
            </a:extLst>
          </p:cNvPr>
          <p:cNvSpPr/>
          <p:nvPr/>
        </p:nvSpPr>
        <p:spPr>
          <a:xfrm>
            <a:off x="3757270" y="4909978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Gagal</a:t>
            </a:r>
          </a:p>
        </p:txBody>
      </p:sp>
    </p:spTree>
    <p:extLst>
      <p:ext uri="{BB962C8B-B14F-4D97-AF65-F5344CB8AC3E}">
        <p14:creationId xmlns:p14="http://schemas.microsoft.com/office/powerpoint/2010/main" val="2562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678472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B624E8B2-7190-F729-2E20-A3191B857158}"/>
              </a:ext>
            </a:extLst>
          </p:cNvPr>
          <p:cNvSpPr/>
          <p:nvPr/>
        </p:nvSpPr>
        <p:spPr>
          <a:xfrm>
            <a:off x="4807412" y="4871634"/>
            <a:ext cx="1968918" cy="121008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Ngubah</a:t>
            </a:r>
            <a:r>
              <a:rPr lang="en-US" dirty="0">
                <a:solidFill>
                  <a:sysClr val="windowText" lastClr="000000"/>
                </a:solidFill>
              </a:rPr>
              <a:t> bold</a:t>
            </a:r>
          </a:p>
        </p:txBody>
      </p:sp>
      <p:sp>
        <p:nvSpPr>
          <p:cNvPr id="43" name="Flowchart: Display 42">
            <a:extLst>
              <a:ext uri="{FF2B5EF4-FFF2-40B4-BE49-F238E27FC236}">
                <a16:creationId xmlns:a16="http://schemas.microsoft.com/office/drawing/2014/main" id="{15E2628C-2108-D49C-56A7-8DD0FD9F57B0}"/>
              </a:ext>
            </a:extLst>
          </p:cNvPr>
          <p:cNvSpPr/>
          <p:nvPr/>
        </p:nvSpPr>
        <p:spPr>
          <a:xfrm>
            <a:off x="7472255" y="4958888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Font menjadi </a:t>
            </a:r>
            <a:r>
              <a:rPr lang="en-US" b="1" dirty="0">
                <a:solidFill>
                  <a:sysClr val="windowText" lastClr="000000"/>
                </a:solidFill>
              </a:rPr>
              <a:t>bold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9A7C87-EACA-596C-5673-B06FF27E99A9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 flipV="1">
            <a:off x="6776330" y="5476675"/>
            <a:ext cx="6959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Flowchart: Display 54">
            <a:extLst>
              <a:ext uri="{FF2B5EF4-FFF2-40B4-BE49-F238E27FC236}">
                <a16:creationId xmlns:a16="http://schemas.microsoft.com/office/drawing/2014/main" id="{4702BF77-F18B-FB56-925A-338D721CFFF1}"/>
              </a:ext>
            </a:extLst>
          </p:cNvPr>
          <p:cNvSpPr/>
          <p:nvPr/>
        </p:nvSpPr>
        <p:spPr>
          <a:xfrm flipH="1">
            <a:off x="2571570" y="4955885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Tampilan</a:t>
            </a:r>
            <a:r>
              <a:rPr lang="en-US" dirty="0">
                <a:solidFill>
                  <a:sysClr val="windowText" lastClr="000000"/>
                </a:solidFill>
              </a:rPr>
              <a:t> Font tidak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BF366D-E187-9BF8-EEA7-EA7C0D47DE71}"/>
              </a:ext>
            </a:extLst>
          </p:cNvPr>
          <p:cNvCxnSpPr>
            <a:stCxn id="42" idx="1"/>
            <a:endCxn id="55" idx="1"/>
          </p:cNvCxnSpPr>
          <p:nvPr/>
        </p:nvCxnSpPr>
        <p:spPr>
          <a:xfrm flipH="1" flipV="1">
            <a:off x="4327982" y="5473672"/>
            <a:ext cx="479430" cy="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E1A3B2A1-609B-6EC7-3CA2-92B15CCE2D41}"/>
              </a:ext>
            </a:extLst>
          </p:cNvPr>
          <p:cNvSpPr/>
          <p:nvPr/>
        </p:nvSpPr>
        <p:spPr>
          <a:xfrm>
            <a:off x="4816786" y="3250531"/>
            <a:ext cx="1968918" cy="121008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Ngubah</a:t>
            </a:r>
            <a:r>
              <a:rPr lang="en-US" dirty="0">
                <a:solidFill>
                  <a:sysClr val="windowText" lastClr="000000"/>
                </a:solidFill>
              </a:rPr>
              <a:t> Ukuran Font</a:t>
            </a:r>
          </a:p>
        </p:txBody>
      </p:sp>
      <p:sp>
        <p:nvSpPr>
          <p:cNvPr id="29" name="Flowchart: Display 28">
            <a:extLst>
              <a:ext uri="{FF2B5EF4-FFF2-40B4-BE49-F238E27FC236}">
                <a16:creationId xmlns:a16="http://schemas.microsoft.com/office/drawing/2014/main" id="{A3BAD16C-8842-2D14-56E1-6AB8CE3DE737}"/>
              </a:ext>
            </a:extLst>
          </p:cNvPr>
          <p:cNvSpPr/>
          <p:nvPr/>
        </p:nvSpPr>
        <p:spPr>
          <a:xfrm>
            <a:off x="7481629" y="3341302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Tampilan</a:t>
            </a:r>
            <a:r>
              <a:rPr lang="en-US" dirty="0">
                <a:solidFill>
                  <a:sysClr val="windowText" lastClr="000000"/>
                </a:solidFill>
              </a:rPr>
              <a:t> Font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C5DBC7-719D-4A76-C895-FC2FBD2D1F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6785704" y="3855573"/>
            <a:ext cx="695925" cy="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5BC5BC96-35DF-3D42-26DB-C5DD1A221BBE}"/>
              </a:ext>
            </a:extLst>
          </p:cNvPr>
          <p:cNvSpPr/>
          <p:nvPr/>
        </p:nvSpPr>
        <p:spPr>
          <a:xfrm>
            <a:off x="3924822" y="2678472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</a:t>
            </a:r>
            <a:r>
              <a:rPr lang="en-US" dirty="0" err="1"/>
              <a:t>ditekan</a:t>
            </a:r>
            <a:r>
              <a:rPr lang="en-US" dirty="0"/>
              <a:t> ukuran font</a:t>
            </a:r>
          </a:p>
        </p:txBody>
      </p:sp>
      <p:sp>
        <p:nvSpPr>
          <p:cNvPr id="34" name="Flowchart: Display 33">
            <a:extLst>
              <a:ext uri="{FF2B5EF4-FFF2-40B4-BE49-F238E27FC236}">
                <a16:creationId xmlns:a16="http://schemas.microsoft.com/office/drawing/2014/main" id="{67C7B7EA-DC7C-2A4A-D6B3-8BA01B790EDD}"/>
              </a:ext>
            </a:extLst>
          </p:cNvPr>
          <p:cNvSpPr/>
          <p:nvPr/>
        </p:nvSpPr>
        <p:spPr>
          <a:xfrm flipH="1">
            <a:off x="2580944" y="3338299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Tampilan</a:t>
            </a:r>
            <a:r>
              <a:rPr lang="en-US" dirty="0">
                <a:solidFill>
                  <a:sysClr val="windowText" lastClr="000000"/>
                </a:solidFill>
              </a:rPr>
              <a:t> Font tidak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C74DDE-4E50-BEE4-C67E-2CD4D304947F}"/>
              </a:ext>
            </a:extLst>
          </p:cNvPr>
          <p:cNvCxnSpPr>
            <a:stCxn id="28" idx="1"/>
            <a:endCxn id="34" idx="1"/>
          </p:cNvCxnSpPr>
          <p:nvPr/>
        </p:nvCxnSpPr>
        <p:spPr>
          <a:xfrm flipH="1">
            <a:off x="4337356" y="3855573"/>
            <a:ext cx="479430" cy="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BF3C55-2ABC-FC6B-C6D2-026B13A7116D}"/>
              </a:ext>
            </a:extLst>
          </p:cNvPr>
          <p:cNvCxnSpPr>
            <a:stCxn id="28" idx="2"/>
            <a:endCxn id="42" idx="0"/>
          </p:cNvCxnSpPr>
          <p:nvPr/>
        </p:nvCxnSpPr>
        <p:spPr>
          <a:xfrm flipH="1">
            <a:off x="5791871" y="4460614"/>
            <a:ext cx="9374" cy="41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09E6248-D172-14AA-36C6-FCDBFD7D92C0}"/>
              </a:ext>
            </a:extLst>
          </p:cNvPr>
          <p:cNvSpPr/>
          <p:nvPr/>
        </p:nvSpPr>
        <p:spPr>
          <a:xfrm>
            <a:off x="3757270" y="4909978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Gagal</a:t>
            </a: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C7DB131-6D4E-4B84-1952-95E44CC77A08}"/>
              </a:ext>
            </a:extLst>
          </p:cNvPr>
          <p:cNvSpPr/>
          <p:nvPr/>
        </p:nvSpPr>
        <p:spPr>
          <a:xfrm>
            <a:off x="3773218" y="3254048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Gagal</a:t>
            </a:r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CA7F140B-0B94-6880-6162-38151C5FF635}"/>
              </a:ext>
            </a:extLst>
          </p:cNvPr>
          <p:cNvSpPr/>
          <p:nvPr/>
        </p:nvSpPr>
        <p:spPr>
          <a:xfrm>
            <a:off x="6148237" y="3253352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Berhasil</a:t>
            </a:r>
          </a:p>
        </p:txBody>
      </p: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E94CA341-EAC5-467D-3CEC-9507D5E22159}"/>
              </a:ext>
            </a:extLst>
          </p:cNvPr>
          <p:cNvSpPr/>
          <p:nvPr/>
        </p:nvSpPr>
        <p:spPr>
          <a:xfrm>
            <a:off x="6028765" y="4283755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</a:t>
            </a:r>
            <a:r>
              <a:rPr lang="en-US" dirty="0" err="1"/>
              <a:t>ditekan</a:t>
            </a:r>
            <a:r>
              <a:rPr lang="en-US" dirty="0"/>
              <a:t> Button Bold</a:t>
            </a: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6EA42001-55DF-3425-204D-5EA197512A73}"/>
              </a:ext>
            </a:extLst>
          </p:cNvPr>
          <p:cNvSpPr/>
          <p:nvPr/>
        </p:nvSpPr>
        <p:spPr>
          <a:xfrm>
            <a:off x="6148237" y="4916049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Berhasil</a:t>
            </a: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8B426438-D218-AE89-9B9B-7C9322287109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9228667" y="2993457"/>
            <a:ext cx="1647880" cy="248321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ABFB42FC-C4FD-BBAC-ACE4-CDE84916FB8A}"/>
              </a:ext>
            </a:extLst>
          </p:cNvPr>
          <p:cNvSpPr/>
          <p:nvPr/>
        </p:nvSpPr>
        <p:spPr>
          <a:xfrm>
            <a:off x="9011743" y="3566959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terpenuhi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22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678472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B624E8B2-7190-F729-2E20-A3191B857158}"/>
              </a:ext>
            </a:extLst>
          </p:cNvPr>
          <p:cNvSpPr/>
          <p:nvPr/>
        </p:nvSpPr>
        <p:spPr>
          <a:xfrm>
            <a:off x="4767027" y="4871634"/>
            <a:ext cx="2068435" cy="121008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Ngubah</a:t>
            </a:r>
            <a:r>
              <a:rPr lang="en-US" dirty="0">
                <a:solidFill>
                  <a:sysClr val="windowText" lastClr="000000"/>
                </a:solidFill>
              </a:rPr>
              <a:t> underline</a:t>
            </a:r>
          </a:p>
        </p:txBody>
      </p:sp>
      <p:sp>
        <p:nvSpPr>
          <p:cNvPr id="43" name="Flowchart: Display 42">
            <a:extLst>
              <a:ext uri="{FF2B5EF4-FFF2-40B4-BE49-F238E27FC236}">
                <a16:creationId xmlns:a16="http://schemas.microsoft.com/office/drawing/2014/main" id="{15E2628C-2108-D49C-56A7-8DD0FD9F57B0}"/>
              </a:ext>
            </a:extLst>
          </p:cNvPr>
          <p:cNvSpPr/>
          <p:nvPr/>
        </p:nvSpPr>
        <p:spPr>
          <a:xfrm>
            <a:off x="7472255" y="4958888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Font menjadi </a:t>
            </a:r>
            <a:r>
              <a:rPr lang="en-US" u="sng" dirty="0">
                <a:solidFill>
                  <a:sysClr val="windowText" lastClr="000000"/>
                </a:solidFill>
              </a:rPr>
              <a:t>underline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9A7C87-EACA-596C-5673-B06FF27E99A9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6835462" y="5476675"/>
            <a:ext cx="6367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Flowchart: Display 54">
            <a:extLst>
              <a:ext uri="{FF2B5EF4-FFF2-40B4-BE49-F238E27FC236}">
                <a16:creationId xmlns:a16="http://schemas.microsoft.com/office/drawing/2014/main" id="{4702BF77-F18B-FB56-925A-338D721CFFF1}"/>
              </a:ext>
            </a:extLst>
          </p:cNvPr>
          <p:cNvSpPr/>
          <p:nvPr/>
        </p:nvSpPr>
        <p:spPr>
          <a:xfrm flipH="1">
            <a:off x="2571570" y="4955885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Tampilan</a:t>
            </a:r>
            <a:r>
              <a:rPr lang="en-US" dirty="0">
                <a:solidFill>
                  <a:sysClr val="windowText" lastClr="000000"/>
                </a:solidFill>
              </a:rPr>
              <a:t> Font tidak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BF366D-E187-9BF8-EEA7-EA7C0D47DE71}"/>
              </a:ext>
            </a:extLst>
          </p:cNvPr>
          <p:cNvCxnSpPr>
            <a:cxnSpLocks/>
            <a:stCxn id="42" idx="1"/>
            <a:endCxn id="55" idx="1"/>
          </p:cNvCxnSpPr>
          <p:nvPr/>
        </p:nvCxnSpPr>
        <p:spPr>
          <a:xfrm flipH="1" flipV="1">
            <a:off x="4327982" y="5473672"/>
            <a:ext cx="439045" cy="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E1A3B2A1-609B-6EC7-3CA2-92B15CCE2D41}"/>
              </a:ext>
            </a:extLst>
          </p:cNvPr>
          <p:cNvSpPr/>
          <p:nvPr/>
        </p:nvSpPr>
        <p:spPr>
          <a:xfrm>
            <a:off x="4816786" y="3250531"/>
            <a:ext cx="1968918" cy="121008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Ngubah</a:t>
            </a:r>
            <a:r>
              <a:rPr lang="en-US" dirty="0">
                <a:solidFill>
                  <a:sysClr val="windowText" lastClr="000000"/>
                </a:solidFill>
              </a:rPr>
              <a:t> Italic</a:t>
            </a:r>
          </a:p>
        </p:txBody>
      </p:sp>
      <p:sp>
        <p:nvSpPr>
          <p:cNvPr id="29" name="Flowchart: Display 28">
            <a:extLst>
              <a:ext uri="{FF2B5EF4-FFF2-40B4-BE49-F238E27FC236}">
                <a16:creationId xmlns:a16="http://schemas.microsoft.com/office/drawing/2014/main" id="{A3BAD16C-8842-2D14-56E1-6AB8CE3DE737}"/>
              </a:ext>
            </a:extLst>
          </p:cNvPr>
          <p:cNvSpPr/>
          <p:nvPr/>
        </p:nvSpPr>
        <p:spPr>
          <a:xfrm>
            <a:off x="7481629" y="3341302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Font menjadi </a:t>
            </a:r>
            <a:r>
              <a:rPr lang="en-US" i="1" dirty="0">
                <a:solidFill>
                  <a:sysClr val="windowText" lastClr="000000"/>
                </a:solidFill>
              </a:rPr>
              <a:t>italic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C5DBC7-719D-4A76-C895-FC2FBD2D1F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6785704" y="3855573"/>
            <a:ext cx="695925" cy="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Flowchart: Display 33">
            <a:extLst>
              <a:ext uri="{FF2B5EF4-FFF2-40B4-BE49-F238E27FC236}">
                <a16:creationId xmlns:a16="http://schemas.microsoft.com/office/drawing/2014/main" id="{67C7B7EA-DC7C-2A4A-D6B3-8BA01B790EDD}"/>
              </a:ext>
            </a:extLst>
          </p:cNvPr>
          <p:cNvSpPr/>
          <p:nvPr/>
        </p:nvSpPr>
        <p:spPr>
          <a:xfrm flipH="1">
            <a:off x="2580944" y="3338299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Tampilan</a:t>
            </a:r>
            <a:r>
              <a:rPr lang="en-US" dirty="0">
                <a:solidFill>
                  <a:sysClr val="windowText" lastClr="000000"/>
                </a:solidFill>
              </a:rPr>
              <a:t> Font tidak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C74DDE-4E50-BEE4-C67E-2CD4D304947F}"/>
              </a:ext>
            </a:extLst>
          </p:cNvPr>
          <p:cNvCxnSpPr>
            <a:stCxn id="28" idx="1"/>
            <a:endCxn id="34" idx="1"/>
          </p:cNvCxnSpPr>
          <p:nvPr/>
        </p:nvCxnSpPr>
        <p:spPr>
          <a:xfrm flipH="1">
            <a:off x="4337356" y="3855573"/>
            <a:ext cx="479430" cy="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BF3C55-2ABC-FC6B-C6D2-026B13A7116D}"/>
              </a:ext>
            </a:extLst>
          </p:cNvPr>
          <p:cNvCxnSpPr>
            <a:cxnSpLocks/>
            <a:stCxn id="28" idx="2"/>
            <a:endCxn id="42" idx="0"/>
          </p:cNvCxnSpPr>
          <p:nvPr/>
        </p:nvCxnSpPr>
        <p:spPr>
          <a:xfrm>
            <a:off x="5801245" y="4460614"/>
            <a:ext cx="0" cy="41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09E6248-D172-14AA-36C6-FCDBFD7D92C0}"/>
              </a:ext>
            </a:extLst>
          </p:cNvPr>
          <p:cNvSpPr/>
          <p:nvPr/>
        </p:nvSpPr>
        <p:spPr>
          <a:xfrm>
            <a:off x="3757270" y="4909978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Gagal</a:t>
            </a: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C7DB131-6D4E-4B84-1952-95E44CC77A08}"/>
              </a:ext>
            </a:extLst>
          </p:cNvPr>
          <p:cNvSpPr/>
          <p:nvPr/>
        </p:nvSpPr>
        <p:spPr>
          <a:xfrm>
            <a:off x="3773218" y="3254048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Gagal</a:t>
            </a:r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CA7F140B-0B94-6880-6162-38151C5FF635}"/>
              </a:ext>
            </a:extLst>
          </p:cNvPr>
          <p:cNvSpPr/>
          <p:nvPr/>
        </p:nvSpPr>
        <p:spPr>
          <a:xfrm>
            <a:off x="6148237" y="3253352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Berhasil</a:t>
            </a:r>
          </a:p>
        </p:txBody>
      </p: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E94CA341-EAC5-467D-3CEC-9507D5E22159}"/>
              </a:ext>
            </a:extLst>
          </p:cNvPr>
          <p:cNvSpPr/>
          <p:nvPr/>
        </p:nvSpPr>
        <p:spPr>
          <a:xfrm>
            <a:off x="6096000" y="4346284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</a:t>
            </a:r>
            <a:r>
              <a:rPr lang="en-US" dirty="0" err="1"/>
              <a:t>ditekan</a:t>
            </a:r>
            <a:r>
              <a:rPr lang="en-US" dirty="0"/>
              <a:t> Button Underline</a:t>
            </a: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6EA42001-55DF-3425-204D-5EA197512A73}"/>
              </a:ext>
            </a:extLst>
          </p:cNvPr>
          <p:cNvSpPr/>
          <p:nvPr/>
        </p:nvSpPr>
        <p:spPr>
          <a:xfrm>
            <a:off x="6148237" y="4916049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Berhasil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A13520FD-BDDE-176C-FFEA-BDFA61CAF1B8}"/>
              </a:ext>
            </a:extLst>
          </p:cNvPr>
          <p:cNvCxnSpPr>
            <a:stCxn id="29" idx="3"/>
          </p:cNvCxnSpPr>
          <p:nvPr/>
        </p:nvCxnSpPr>
        <p:spPr>
          <a:xfrm flipV="1">
            <a:off x="9238041" y="2678472"/>
            <a:ext cx="1157243" cy="118061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43501E91-EAAC-30A3-9A8D-FE0AEB4661BD}"/>
              </a:ext>
            </a:extLst>
          </p:cNvPr>
          <p:cNvSpPr/>
          <p:nvPr/>
        </p:nvSpPr>
        <p:spPr>
          <a:xfrm>
            <a:off x="8668149" y="2859205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terpenuhi</a:t>
            </a:r>
            <a:endParaRPr lang="en-US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E5AE074-0869-78AD-51CB-83F803D241A1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9228667" y="3417301"/>
            <a:ext cx="1204661" cy="205937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BBD61413-A41A-352D-561B-A0F3CB5069AB}"/>
              </a:ext>
            </a:extLst>
          </p:cNvPr>
          <p:cNvSpPr/>
          <p:nvPr/>
        </p:nvSpPr>
        <p:spPr>
          <a:xfrm>
            <a:off x="8507870" y="4364142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terpenuhi</a:t>
            </a:r>
            <a:endParaRPr lang="en-US" dirty="0"/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6094363" y="2698725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</a:t>
            </a:r>
            <a:r>
              <a:rPr lang="en-US" dirty="0" err="1"/>
              <a:t>ditekan</a:t>
            </a:r>
            <a:r>
              <a:rPr lang="en-US" dirty="0"/>
              <a:t> Button Italic</a:t>
            </a:r>
          </a:p>
        </p:txBody>
      </p:sp>
    </p:spTree>
    <p:extLst>
      <p:ext uri="{BB962C8B-B14F-4D97-AF65-F5344CB8AC3E}">
        <p14:creationId xmlns:p14="http://schemas.microsoft.com/office/powerpoint/2010/main" val="580597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678472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B624E8B2-7190-F729-2E20-A3191B857158}"/>
              </a:ext>
            </a:extLst>
          </p:cNvPr>
          <p:cNvSpPr/>
          <p:nvPr/>
        </p:nvSpPr>
        <p:spPr>
          <a:xfrm>
            <a:off x="4767027" y="4871634"/>
            <a:ext cx="2068435" cy="121008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Ngubah</a:t>
            </a:r>
            <a:r>
              <a:rPr lang="en-US" dirty="0">
                <a:solidFill>
                  <a:sysClr val="windowText" lastClr="000000"/>
                </a:solidFill>
              </a:rPr>
              <a:t> left rata</a:t>
            </a:r>
          </a:p>
        </p:txBody>
      </p:sp>
      <p:sp>
        <p:nvSpPr>
          <p:cNvPr id="43" name="Flowchart: Display 42">
            <a:extLst>
              <a:ext uri="{FF2B5EF4-FFF2-40B4-BE49-F238E27FC236}">
                <a16:creationId xmlns:a16="http://schemas.microsoft.com/office/drawing/2014/main" id="{15E2628C-2108-D49C-56A7-8DD0FD9F57B0}"/>
              </a:ext>
            </a:extLst>
          </p:cNvPr>
          <p:cNvSpPr/>
          <p:nvPr/>
        </p:nvSpPr>
        <p:spPr>
          <a:xfrm>
            <a:off x="8984384" y="4977752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Tulis menjadi rata left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9A7C87-EACA-596C-5673-B06FF27E99A9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6835462" y="5476676"/>
            <a:ext cx="2148922" cy="1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Flowchart: Display 54">
            <a:extLst>
              <a:ext uri="{FF2B5EF4-FFF2-40B4-BE49-F238E27FC236}">
                <a16:creationId xmlns:a16="http://schemas.microsoft.com/office/drawing/2014/main" id="{4702BF77-F18B-FB56-925A-338D721CFFF1}"/>
              </a:ext>
            </a:extLst>
          </p:cNvPr>
          <p:cNvSpPr/>
          <p:nvPr/>
        </p:nvSpPr>
        <p:spPr>
          <a:xfrm flipH="1">
            <a:off x="2571570" y="4955885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Tampilan</a:t>
            </a:r>
            <a:r>
              <a:rPr lang="en-US" dirty="0">
                <a:solidFill>
                  <a:sysClr val="windowText" lastClr="000000"/>
                </a:solidFill>
              </a:rPr>
              <a:t> Font tidak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BF366D-E187-9BF8-EEA7-EA7C0D47DE71}"/>
              </a:ext>
            </a:extLst>
          </p:cNvPr>
          <p:cNvCxnSpPr>
            <a:cxnSpLocks/>
            <a:stCxn id="42" idx="1"/>
            <a:endCxn id="55" idx="1"/>
          </p:cNvCxnSpPr>
          <p:nvPr/>
        </p:nvCxnSpPr>
        <p:spPr>
          <a:xfrm flipH="1" flipV="1">
            <a:off x="4327982" y="5473672"/>
            <a:ext cx="439045" cy="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E1A3B2A1-609B-6EC7-3CA2-92B15CCE2D41}"/>
              </a:ext>
            </a:extLst>
          </p:cNvPr>
          <p:cNvSpPr/>
          <p:nvPr/>
        </p:nvSpPr>
        <p:spPr>
          <a:xfrm>
            <a:off x="4816786" y="3250531"/>
            <a:ext cx="1968918" cy="121008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Ngubah</a:t>
            </a:r>
            <a:r>
              <a:rPr lang="en-US" dirty="0">
                <a:solidFill>
                  <a:sysClr val="windowText" lastClr="000000"/>
                </a:solidFill>
              </a:rPr>
              <a:t> color</a:t>
            </a:r>
          </a:p>
        </p:txBody>
      </p:sp>
      <p:sp>
        <p:nvSpPr>
          <p:cNvPr id="29" name="Flowchart: Display 28">
            <a:extLst>
              <a:ext uri="{FF2B5EF4-FFF2-40B4-BE49-F238E27FC236}">
                <a16:creationId xmlns:a16="http://schemas.microsoft.com/office/drawing/2014/main" id="{A3BAD16C-8842-2D14-56E1-6AB8CE3DE737}"/>
              </a:ext>
            </a:extLst>
          </p:cNvPr>
          <p:cNvSpPr/>
          <p:nvPr/>
        </p:nvSpPr>
        <p:spPr>
          <a:xfrm>
            <a:off x="7481629" y="3341302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Font menjadi </a:t>
            </a:r>
            <a:r>
              <a:rPr lang="en-US" dirty="0">
                <a:solidFill>
                  <a:srgbClr val="FF0000"/>
                </a:solidFill>
              </a:rPr>
              <a:t>color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C5DBC7-719D-4A76-C895-FC2FBD2D1F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6785704" y="3855573"/>
            <a:ext cx="695925" cy="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Flowchart: Display 33">
            <a:extLst>
              <a:ext uri="{FF2B5EF4-FFF2-40B4-BE49-F238E27FC236}">
                <a16:creationId xmlns:a16="http://schemas.microsoft.com/office/drawing/2014/main" id="{67C7B7EA-DC7C-2A4A-D6B3-8BA01B790EDD}"/>
              </a:ext>
            </a:extLst>
          </p:cNvPr>
          <p:cNvSpPr/>
          <p:nvPr/>
        </p:nvSpPr>
        <p:spPr>
          <a:xfrm flipH="1">
            <a:off x="2580944" y="3338299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Tampilan</a:t>
            </a:r>
            <a:r>
              <a:rPr lang="en-US" dirty="0">
                <a:solidFill>
                  <a:sysClr val="windowText" lastClr="000000"/>
                </a:solidFill>
              </a:rPr>
              <a:t> Font tidak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C74DDE-4E50-BEE4-C67E-2CD4D304947F}"/>
              </a:ext>
            </a:extLst>
          </p:cNvPr>
          <p:cNvCxnSpPr>
            <a:stCxn id="28" idx="1"/>
            <a:endCxn id="34" idx="1"/>
          </p:cNvCxnSpPr>
          <p:nvPr/>
        </p:nvCxnSpPr>
        <p:spPr>
          <a:xfrm flipH="1">
            <a:off x="4337356" y="3855573"/>
            <a:ext cx="479430" cy="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BF3C55-2ABC-FC6B-C6D2-026B13A7116D}"/>
              </a:ext>
            </a:extLst>
          </p:cNvPr>
          <p:cNvCxnSpPr>
            <a:cxnSpLocks/>
            <a:stCxn id="28" idx="2"/>
            <a:endCxn id="42" idx="0"/>
          </p:cNvCxnSpPr>
          <p:nvPr/>
        </p:nvCxnSpPr>
        <p:spPr>
          <a:xfrm>
            <a:off x="5801245" y="4460614"/>
            <a:ext cx="0" cy="41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09E6248-D172-14AA-36C6-FCDBFD7D92C0}"/>
              </a:ext>
            </a:extLst>
          </p:cNvPr>
          <p:cNvSpPr/>
          <p:nvPr/>
        </p:nvSpPr>
        <p:spPr>
          <a:xfrm>
            <a:off x="3757270" y="4909978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Gagal</a:t>
            </a: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C7DB131-6D4E-4B84-1952-95E44CC77A08}"/>
              </a:ext>
            </a:extLst>
          </p:cNvPr>
          <p:cNvSpPr/>
          <p:nvPr/>
        </p:nvSpPr>
        <p:spPr>
          <a:xfrm>
            <a:off x="3773218" y="3254048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Gagal</a:t>
            </a:r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CA7F140B-0B94-6880-6162-38151C5FF635}"/>
              </a:ext>
            </a:extLst>
          </p:cNvPr>
          <p:cNvSpPr/>
          <p:nvPr/>
        </p:nvSpPr>
        <p:spPr>
          <a:xfrm>
            <a:off x="6148237" y="3253352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Berhasil</a:t>
            </a:r>
          </a:p>
        </p:txBody>
      </p: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E94CA341-EAC5-467D-3CEC-9507D5E22159}"/>
              </a:ext>
            </a:extLst>
          </p:cNvPr>
          <p:cNvSpPr/>
          <p:nvPr/>
        </p:nvSpPr>
        <p:spPr>
          <a:xfrm>
            <a:off x="6096000" y="4346284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</a:t>
            </a:r>
            <a:r>
              <a:rPr lang="en-US" dirty="0" err="1"/>
              <a:t>ditekan</a:t>
            </a:r>
            <a:r>
              <a:rPr lang="en-US" dirty="0"/>
              <a:t> Button Left</a:t>
            </a: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6EA42001-55DF-3425-204D-5EA197512A73}"/>
              </a:ext>
            </a:extLst>
          </p:cNvPr>
          <p:cNvSpPr/>
          <p:nvPr/>
        </p:nvSpPr>
        <p:spPr>
          <a:xfrm>
            <a:off x="6014989" y="4867852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Berhasil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A13520FD-BDDE-176C-FFEA-BDFA61CAF1B8}"/>
              </a:ext>
            </a:extLst>
          </p:cNvPr>
          <p:cNvCxnSpPr>
            <a:stCxn id="29" idx="3"/>
          </p:cNvCxnSpPr>
          <p:nvPr/>
        </p:nvCxnSpPr>
        <p:spPr>
          <a:xfrm flipV="1">
            <a:off x="9238041" y="2678472"/>
            <a:ext cx="1157243" cy="118061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43501E91-EAAC-30A3-9A8D-FE0AEB4661BD}"/>
              </a:ext>
            </a:extLst>
          </p:cNvPr>
          <p:cNvSpPr/>
          <p:nvPr/>
        </p:nvSpPr>
        <p:spPr>
          <a:xfrm>
            <a:off x="8668149" y="2859205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terpenuhi</a:t>
            </a:r>
            <a:endParaRPr lang="en-US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E5AE074-0869-78AD-51CB-83F803D241A1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10740796" y="3811119"/>
            <a:ext cx="618790" cy="168442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BBD61413-A41A-352D-561B-A0F3CB5069AB}"/>
              </a:ext>
            </a:extLst>
          </p:cNvPr>
          <p:cNvSpPr/>
          <p:nvPr/>
        </p:nvSpPr>
        <p:spPr>
          <a:xfrm>
            <a:off x="9666614" y="4240543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terpenuhi</a:t>
            </a:r>
            <a:endParaRPr lang="en-US" dirty="0"/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6094363" y="2698725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</a:t>
            </a:r>
            <a:r>
              <a:rPr lang="en-US" dirty="0" err="1"/>
              <a:t>ditekan</a:t>
            </a:r>
            <a:r>
              <a:rPr lang="en-US" dirty="0"/>
              <a:t> Button Color</a:t>
            </a:r>
          </a:p>
        </p:txBody>
      </p:sp>
      <p:sp>
        <p:nvSpPr>
          <p:cNvPr id="32" name="Flowchart: Data 31">
            <a:extLst>
              <a:ext uri="{FF2B5EF4-FFF2-40B4-BE49-F238E27FC236}">
                <a16:creationId xmlns:a16="http://schemas.microsoft.com/office/drawing/2014/main" id="{AF0AA0AC-EB58-33B7-6136-C47805A2B0A4}"/>
              </a:ext>
            </a:extLst>
          </p:cNvPr>
          <p:cNvSpPr/>
          <p:nvPr/>
        </p:nvSpPr>
        <p:spPr>
          <a:xfrm>
            <a:off x="7205462" y="4907317"/>
            <a:ext cx="1186520" cy="1188987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text</a:t>
            </a:r>
          </a:p>
        </p:txBody>
      </p:sp>
    </p:spTree>
    <p:extLst>
      <p:ext uri="{BB962C8B-B14F-4D97-AF65-F5344CB8AC3E}">
        <p14:creationId xmlns:p14="http://schemas.microsoft.com/office/powerpoint/2010/main" val="30101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9D2A-034F-09D9-F774-17840B0CF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043" y="2773885"/>
            <a:ext cx="6676469" cy="314101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Catatanku</a:t>
            </a:r>
            <a:r>
              <a:rPr lang="en-US" dirty="0"/>
              <a:t> adalah aplikasi catatan yang dibuat menggunakan module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pyautogui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speech_recognition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webview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/>
              <a:t>dan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pyttsx3</a:t>
            </a:r>
            <a:r>
              <a:rPr lang="en-US" dirty="0"/>
              <a:t> . Aplikasi ini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diantaranya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Menyimpan</a:t>
            </a:r>
            <a:r>
              <a:rPr lang="en-US" dirty="0"/>
              <a:t> file ke cloud yang </a:t>
            </a:r>
            <a:r>
              <a:rPr lang="en-US" dirty="0" err="1"/>
              <a:t>tersedia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Mengumpulkan tugas kuliah tidak perlu </a:t>
            </a:r>
            <a:r>
              <a:rPr lang="en-US" dirty="0" err="1"/>
              <a:t>membuka</a:t>
            </a:r>
            <a:r>
              <a:rPr lang="en-US" dirty="0"/>
              <a:t> browser </a:t>
            </a:r>
            <a:r>
              <a:rPr lang="en-US" dirty="0" err="1"/>
              <a:t>bisa</a:t>
            </a:r>
            <a:r>
              <a:rPr lang="en-US" dirty="0"/>
              <a:t> menggunakan shortcut </a:t>
            </a:r>
            <a:r>
              <a:rPr lang="en-US" dirty="0" err="1"/>
              <a:t>diaplikasi</a:t>
            </a:r>
            <a:r>
              <a:rPr lang="en-US" dirty="0"/>
              <a:t> 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Aplikasi ini juga </a:t>
            </a:r>
            <a:r>
              <a:rPr lang="en-US" dirty="0" err="1"/>
              <a:t>bisa</a:t>
            </a:r>
            <a:r>
              <a:rPr lang="en-US" dirty="0"/>
              <a:t> membantu </a:t>
            </a:r>
            <a:r>
              <a:rPr lang="en-US" dirty="0" err="1"/>
              <a:t>merekam</a:t>
            </a:r>
            <a:r>
              <a:rPr lang="en-US" dirty="0"/>
              <a:t> pertemuan virtual dan </a:t>
            </a:r>
            <a:r>
              <a:rPr lang="en-US" dirty="0" err="1"/>
              <a:t>mendownloadnya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merapikan</a:t>
            </a:r>
            <a:r>
              <a:rPr lang="en-US" dirty="0"/>
              <a:t> folder melalui AI assistant </a:t>
            </a:r>
          </a:p>
          <a:p>
            <a:r>
              <a:rPr lang="en-US" dirty="0"/>
              <a:t>Dan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kelebihan</a:t>
            </a:r>
            <a:r>
              <a:rPr lang="en-US" dirty="0"/>
              <a:t> dalam </a:t>
            </a:r>
            <a:r>
              <a:rPr lang="en-US" dirty="0" err="1"/>
              <a:t>fitur</a:t>
            </a:r>
            <a:r>
              <a:rPr lang="en-US" dirty="0"/>
              <a:t> diantara</a:t>
            </a:r>
            <a:endParaRPr lang="id-ID" i="1" dirty="0"/>
          </a:p>
        </p:txBody>
      </p:sp>
    </p:spTree>
    <p:extLst>
      <p:ext uri="{BB962C8B-B14F-4D97-AF65-F5344CB8AC3E}">
        <p14:creationId xmlns:p14="http://schemas.microsoft.com/office/powerpoint/2010/main" val="36307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678472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B624E8B2-7190-F729-2E20-A3191B857158}"/>
              </a:ext>
            </a:extLst>
          </p:cNvPr>
          <p:cNvSpPr/>
          <p:nvPr/>
        </p:nvSpPr>
        <p:spPr>
          <a:xfrm>
            <a:off x="4767027" y="4871634"/>
            <a:ext cx="2068435" cy="121008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Ngubah</a:t>
            </a:r>
            <a:r>
              <a:rPr lang="en-US" dirty="0">
                <a:solidFill>
                  <a:sysClr val="windowText" lastClr="000000"/>
                </a:solidFill>
              </a:rPr>
              <a:t> left center</a:t>
            </a:r>
          </a:p>
        </p:txBody>
      </p:sp>
      <p:sp>
        <p:nvSpPr>
          <p:cNvPr id="43" name="Flowchart: Display 42">
            <a:extLst>
              <a:ext uri="{FF2B5EF4-FFF2-40B4-BE49-F238E27FC236}">
                <a16:creationId xmlns:a16="http://schemas.microsoft.com/office/drawing/2014/main" id="{15E2628C-2108-D49C-56A7-8DD0FD9F57B0}"/>
              </a:ext>
            </a:extLst>
          </p:cNvPr>
          <p:cNvSpPr/>
          <p:nvPr/>
        </p:nvSpPr>
        <p:spPr>
          <a:xfrm>
            <a:off x="9046597" y="4958888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Tulis menjadi rata center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9A7C87-EACA-596C-5673-B06FF27E99A9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6835462" y="5476675"/>
            <a:ext cx="22111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Flowchart: Display 54">
            <a:extLst>
              <a:ext uri="{FF2B5EF4-FFF2-40B4-BE49-F238E27FC236}">
                <a16:creationId xmlns:a16="http://schemas.microsoft.com/office/drawing/2014/main" id="{4702BF77-F18B-FB56-925A-338D721CFFF1}"/>
              </a:ext>
            </a:extLst>
          </p:cNvPr>
          <p:cNvSpPr/>
          <p:nvPr/>
        </p:nvSpPr>
        <p:spPr>
          <a:xfrm flipH="1">
            <a:off x="2571570" y="4955885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Tampilan</a:t>
            </a:r>
            <a:r>
              <a:rPr lang="en-US" dirty="0">
                <a:solidFill>
                  <a:sysClr val="windowText" lastClr="000000"/>
                </a:solidFill>
              </a:rPr>
              <a:t> Font tidak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BF366D-E187-9BF8-EEA7-EA7C0D47DE71}"/>
              </a:ext>
            </a:extLst>
          </p:cNvPr>
          <p:cNvCxnSpPr>
            <a:cxnSpLocks/>
            <a:stCxn id="42" idx="1"/>
            <a:endCxn id="55" idx="1"/>
          </p:cNvCxnSpPr>
          <p:nvPr/>
        </p:nvCxnSpPr>
        <p:spPr>
          <a:xfrm flipH="1" flipV="1">
            <a:off x="4327982" y="5473672"/>
            <a:ext cx="439045" cy="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E1A3B2A1-609B-6EC7-3CA2-92B15CCE2D41}"/>
              </a:ext>
            </a:extLst>
          </p:cNvPr>
          <p:cNvSpPr/>
          <p:nvPr/>
        </p:nvSpPr>
        <p:spPr>
          <a:xfrm>
            <a:off x="4816786" y="3250531"/>
            <a:ext cx="1968918" cy="121008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Ngubah</a:t>
            </a:r>
            <a:r>
              <a:rPr lang="en-US" dirty="0">
                <a:solidFill>
                  <a:sysClr val="windowText" lastClr="000000"/>
                </a:solidFill>
              </a:rPr>
              <a:t> right rata</a:t>
            </a:r>
          </a:p>
        </p:txBody>
      </p:sp>
      <p:sp>
        <p:nvSpPr>
          <p:cNvPr id="29" name="Flowchart: Display 28">
            <a:extLst>
              <a:ext uri="{FF2B5EF4-FFF2-40B4-BE49-F238E27FC236}">
                <a16:creationId xmlns:a16="http://schemas.microsoft.com/office/drawing/2014/main" id="{A3BAD16C-8842-2D14-56E1-6AB8CE3DE737}"/>
              </a:ext>
            </a:extLst>
          </p:cNvPr>
          <p:cNvSpPr/>
          <p:nvPr/>
        </p:nvSpPr>
        <p:spPr>
          <a:xfrm>
            <a:off x="8958931" y="3341302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ysClr val="windowText" lastClr="000000"/>
                </a:solidFill>
              </a:rPr>
              <a:t>Tulis menjadi rata right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C5DBC7-719D-4A76-C895-FC2FBD2D1F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6785704" y="3855573"/>
            <a:ext cx="2173227" cy="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Flowchart: Display 33">
            <a:extLst>
              <a:ext uri="{FF2B5EF4-FFF2-40B4-BE49-F238E27FC236}">
                <a16:creationId xmlns:a16="http://schemas.microsoft.com/office/drawing/2014/main" id="{67C7B7EA-DC7C-2A4A-D6B3-8BA01B790EDD}"/>
              </a:ext>
            </a:extLst>
          </p:cNvPr>
          <p:cNvSpPr/>
          <p:nvPr/>
        </p:nvSpPr>
        <p:spPr>
          <a:xfrm flipH="1">
            <a:off x="2580944" y="3338299"/>
            <a:ext cx="1756412" cy="1035573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Tampilan</a:t>
            </a:r>
            <a:r>
              <a:rPr lang="en-US" dirty="0">
                <a:solidFill>
                  <a:sysClr val="windowText" lastClr="000000"/>
                </a:solidFill>
              </a:rPr>
              <a:t> Font tidak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C74DDE-4E50-BEE4-C67E-2CD4D304947F}"/>
              </a:ext>
            </a:extLst>
          </p:cNvPr>
          <p:cNvCxnSpPr>
            <a:stCxn id="28" idx="1"/>
            <a:endCxn id="34" idx="1"/>
          </p:cNvCxnSpPr>
          <p:nvPr/>
        </p:nvCxnSpPr>
        <p:spPr>
          <a:xfrm flipH="1">
            <a:off x="4337356" y="3855573"/>
            <a:ext cx="479430" cy="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BF3C55-2ABC-FC6B-C6D2-026B13A7116D}"/>
              </a:ext>
            </a:extLst>
          </p:cNvPr>
          <p:cNvCxnSpPr>
            <a:cxnSpLocks/>
            <a:stCxn id="28" idx="2"/>
            <a:endCxn id="42" idx="0"/>
          </p:cNvCxnSpPr>
          <p:nvPr/>
        </p:nvCxnSpPr>
        <p:spPr>
          <a:xfrm>
            <a:off x="5801245" y="4460614"/>
            <a:ext cx="0" cy="41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09E6248-D172-14AA-36C6-FCDBFD7D92C0}"/>
              </a:ext>
            </a:extLst>
          </p:cNvPr>
          <p:cNvSpPr/>
          <p:nvPr/>
        </p:nvSpPr>
        <p:spPr>
          <a:xfrm>
            <a:off x="3757270" y="4909978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Gagal</a:t>
            </a: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C7DB131-6D4E-4B84-1952-95E44CC77A08}"/>
              </a:ext>
            </a:extLst>
          </p:cNvPr>
          <p:cNvSpPr/>
          <p:nvPr/>
        </p:nvSpPr>
        <p:spPr>
          <a:xfrm>
            <a:off x="3773218" y="3254048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Gagal</a:t>
            </a:r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CA7F140B-0B94-6880-6162-38151C5FF635}"/>
              </a:ext>
            </a:extLst>
          </p:cNvPr>
          <p:cNvSpPr/>
          <p:nvPr/>
        </p:nvSpPr>
        <p:spPr>
          <a:xfrm>
            <a:off x="6148237" y="3253352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Berhasil</a:t>
            </a:r>
          </a:p>
        </p:txBody>
      </p: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E94CA341-EAC5-467D-3CEC-9507D5E22159}"/>
              </a:ext>
            </a:extLst>
          </p:cNvPr>
          <p:cNvSpPr/>
          <p:nvPr/>
        </p:nvSpPr>
        <p:spPr>
          <a:xfrm>
            <a:off x="6096000" y="4346284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</a:t>
            </a:r>
            <a:r>
              <a:rPr lang="en-US" dirty="0" err="1"/>
              <a:t>ditekan</a:t>
            </a:r>
            <a:r>
              <a:rPr lang="en-US" dirty="0"/>
              <a:t> Button Center</a:t>
            </a: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6EA42001-55DF-3425-204D-5EA197512A73}"/>
              </a:ext>
            </a:extLst>
          </p:cNvPr>
          <p:cNvSpPr/>
          <p:nvPr/>
        </p:nvSpPr>
        <p:spPr>
          <a:xfrm>
            <a:off x="6041588" y="4867852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Berhasil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A13520FD-BDDE-176C-FFEA-BDFA61CAF1B8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0715343" y="2734427"/>
            <a:ext cx="508168" cy="112466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43501E91-EAAC-30A3-9A8D-FE0AEB4661BD}"/>
              </a:ext>
            </a:extLst>
          </p:cNvPr>
          <p:cNvSpPr/>
          <p:nvPr/>
        </p:nvSpPr>
        <p:spPr>
          <a:xfrm>
            <a:off x="9602397" y="2725181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terpenuhi</a:t>
            </a:r>
            <a:endParaRPr lang="en-US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E5AE074-0869-78AD-51CB-83F803D241A1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10803009" y="3429000"/>
            <a:ext cx="506675" cy="204767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BBD61413-A41A-352D-561B-A0F3CB5069AB}"/>
              </a:ext>
            </a:extLst>
          </p:cNvPr>
          <p:cNvSpPr/>
          <p:nvPr/>
        </p:nvSpPr>
        <p:spPr>
          <a:xfrm>
            <a:off x="9584791" y="4373093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terpenuhi</a:t>
            </a:r>
            <a:endParaRPr lang="en-US" dirty="0"/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6094363" y="2698725"/>
            <a:ext cx="1765179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</a:t>
            </a:r>
            <a:r>
              <a:rPr lang="en-US" dirty="0" err="1"/>
              <a:t>ditekan</a:t>
            </a:r>
            <a:r>
              <a:rPr lang="en-US" dirty="0"/>
              <a:t> Button Right</a:t>
            </a:r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BE33BCC6-F9DC-5C4B-D6E3-9A2544F090E2}"/>
              </a:ext>
            </a:extLst>
          </p:cNvPr>
          <p:cNvSpPr/>
          <p:nvPr/>
        </p:nvSpPr>
        <p:spPr>
          <a:xfrm>
            <a:off x="7373898" y="3194012"/>
            <a:ext cx="1186520" cy="1188987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text</a:t>
            </a:r>
          </a:p>
        </p:txBody>
      </p:sp>
      <p:sp>
        <p:nvSpPr>
          <p:cNvPr id="36" name="Flowchart: Data 35">
            <a:extLst>
              <a:ext uri="{FF2B5EF4-FFF2-40B4-BE49-F238E27FC236}">
                <a16:creationId xmlns:a16="http://schemas.microsoft.com/office/drawing/2014/main" id="{B9FC302C-3F2D-A1B6-193A-AEB9F959DFD1}"/>
              </a:ext>
            </a:extLst>
          </p:cNvPr>
          <p:cNvSpPr/>
          <p:nvPr/>
        </p:nvSpPr>
        <p:spPr>
          <a:xfrm>
            <a:off x="7205462" y="4907317"/>
            <a:ext cx="1186520" cy="1188987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text</a:t>
            </a:r>
          </a:p>
        </p:txBody>
      </p:sp>
    </p:spTree>
    <p:extLst>
      <p:ext uri="{BB962C8B-B14F-4D97-AF65-F5344CB8AC3E}">
        <p14:creationId xmlns:p14="http://schemas.microsoft.com/office/powerpoint/2010/main" val="2371213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678472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5816381" y="2690272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</a:t>
            </a:r>
            <a:r>
              <a:rPr lang="en-US" dirty="0" err="1"/>
              <a:t>ada</a:t>
            </a:r>
            <a:r>
              <a:rPr lang="en-US" dirty="0"/>
              <a:t> data berupa tulisan maka status bar </a:t>
            </a:r>
            <a:r>
              <a:rPr lang="en-US" dirty="0" err="1"/>
              <a:t>berubah</a:t>
            </a:r>
            <a:endParaRPr lang="en-US" dirty="0"/>
          </a:p>
        </p:txBody>
      </p:sp>
      <p:sp>
        <p:nvSpPr>
          <p:cNvPr id="36" name="Flowchart: Data 35">
            <a:extLst>
              <a:ext uri="{FF2B5EF4-FFF2-40B4-BE49-F238E27FC236}">
                <a16:creationId xmlns:a16="http://schemas.microsoft.com/office/drawing/2014/main" id="{B9FC302C-3F2D-A1B6-193A-AEB9F959DFD1}"/>
              </a:ext>
            </a:extLst>
          </p:cNvPr>
          <p:cNvSpPr/>
          <p:nvPr/>
        </p:nvSpPr>
        <p:spPr>
          <a:xfrm>
            <a:off x="4298896" y="4895991"/>
            <a:ext cx="3039535" cy="1188987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status bar (jumlah kata, baris, dan platform user)</a:t>
            </a:r>
          </a:p>
        </p:txBody>
      </p:sp>
      <p:sp>
        <p:nvSpPr>
          <p:cNvPr id="22" name="Flowchart: Delay 21">
            <a:extLst>
              <a:ext uri="{FF2B5EF4-FFF2-40B4-BE49-F238E27FC236}">
                <a16:creationId xmlns:a16="http://schemas.microsoft.com/office/drawing/2014/main" id="{CB85AB03-C9A1-599A-589B-17AFEB8DC1EE}"/>
              </a:ext>
            </a:extLst>
          </p:cNvPr>
          <p:cNvSpPr/>
          <p:nvPr/>
        </p:nvSpPr>
        <p:spPr>
          <a:xfrm>
            <a:off x="8048590" y="5023452"/>
            <a:ext cx="1369560" cy="918215"/>
          </a:xfrm>
          <a:prstGeom prst="flowChartDe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Selama user </a:t>
            </a:r>
            <a:r>
              <a:rPr lang="en-US" dirty="0" err="1">
                <a:solidFill>
                  <a:sysClr val="windowText" lastClr="000000"/>
                </a:solidFill>
              </a:rPr>
              <a:t>mengetik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D59915-E3D3-1487-D89D-4C3988937DBE}"/>
              </a:ext>
            </a:extLst>
          </p:cNvPr>
          <p:cNvCxnSpPr>
            <a:cxnSpLocks/>
            <a:stCxn id="36" idx="5"/>
            <a:endCxn id="22" idx="1"/>
          </p:cNvCxnSpPr>
          <p:nvPr/>
        </p:nvCxnSpPr>
        <p:spPr>
          <a:xfrm flipV="1">
            <a:off x="7034478" y="5482560"/>
            <a:ext cx="1014112" cy="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Flowchart: Display 55">
            <a:extLst>
              <a:ext uri="{FF2B5EF4-FFF2-40B4-BE49-F238E27FC236}">
                <a16:creationId xmlns:a16="http://schemas.microsoft.com/office/drawing/2014/main" id="{DC058E3E-4EF6-BEE8-3A38-85802963B79C}"/>
              </a:ext>
            </a:extLst>
          </p:cNvPr>
          <p:cNvSpPr/>
          <p:nvPr/>
        </p:nvSpPr>
        <p:spPr>
          <a:xfrm>
            <a:off x="9753502" y="4920229"/>
            <a:ext cx="1470010" cy="1124660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</a:t>
            </a:r>
            <a:r>
              <a:rPr lang="en-US" dirty="0" err="1">
                <a:solidFill>
                  <a:sysClr val="windowText" lastClr="000000"/>
                </a:solidFill>
              </a:rPr>
              <a:t>ditampilkan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52F54-1D12-ECDB-A547-F9665DADCE9A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9418150" y="5482559"/>
            <a:ext cx="335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Flowchart: Alternate Process 59">
            <a:extLst>
              <a:ext uri="{FF2B5EF4-FFF2-40B4-BE49-F238E27FC236}">
                <a16:creationId xmlns:a16="http://schemas.microsoft.com/office/drawing/2014/main" id="{3F331F81-7A4E-18F6-AFCE-F3B7135F66EB}"/>
              </a:ext>
            </a:extLst>
          </p:cNvPr>
          <p:cNvSpPr/>
          <p:nvPr/>
        </p:nvSpPr>
        <p:spPr>
          <a:xfrm>
            <a:off x="6554726" y="4402051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StatusBar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user </a:t>
            </a:r>
            <a:r>
              <a:rPr lang="en-US" dirty="0" err="1"/>
              <a:t>mengetik</a:t>
            </a:r>
            <a:r>
              <a:rPr lang="en-US" dirty="0"/>
              <a:t> </a:t>
            </a:r>
            <a:r>
              <a:rPr lang="en-US" dirty="0" err="1"/>
              <a:t>sesuatu</a:t>
            </a:r>
            <a:endParaRPr lang="en-US" dirty="0"/>
          </a:p>
        </p:txBody>
      </p:sp>
      <p:sp>
        <p:nvSpPr>
          <p:cNvPr id="63" name="Flowchart: Decision 62">
            <a:extLst>
              <a:ext uri="{FF2B5EF4-FFF2-40B4-BE49-F238E27FC236}">
                <a16:creationId xmlns:a16="http://schemas.microsoft.com/office/drawing/2014/main" id="{E9CDDA8D-AD03-4027-8703-11404654E93B}"/>
              </a:ext>
            </a:extLst>
          </p:cNvPr>
          <p:cNvSpPr/>
          <p:nvPr/>
        </p:nvSpPr>
        <p:spPr>
          <a:xfrm>
            <a:off x="4933795" y="3244474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Perubahan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DBF7E11-6D2A-2D1B-B6F9-CEBA7114BB04}"/>
              </a:ext>
            </a:extLst>
          </p:cNvPr>
          <p:cNvCxnSpPr>
            <a:stCxn id="63" idx="2"/>
            <a:endCxn id="36" idx="1"/>
          </p:cNvCxnSpPr>
          <p:nvPr/>
        </p:nvCxnSpPr>
        <p:spPr>
          <a:xfrm>
            <a:off x="5816381" y="4518527"/>
            <a:ext cx="2283" cy="37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Data 74">
            <a:extLst>
              <a:ext uri="{FF2B5EF4-FFF2-40B4-BE49-F238E27FC236}">
                <a16:creationId xmlns:a16="http://schemas.microsoft.com/office/drawing/2014/main" id="{BE70DD57-62B3-1C6D-4B76-B622B7B658CD}"/>
              </a:ext>
            </a:extLst>
          </p:cNvPr>
          <p:cNvSpPr/>
          <p:nvPr/>
        </p:nvSpPr>
        <p:spPr>
          <a:xfrm>
            <a:off x="7034478" y="3379957"/>
            <a:ext cx="1589758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text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  <a:stCxn id="63" idx="3"/>
            <a:endCxn id="75" idx="2"/>
          </p:cNvCxnSpPr>
          <p:nvPr/>
        </p:nvCxnSpPr>
        <p:spPr>
          <a:xfrm>
            <a:off x="6698967" y="3881501"/>
            <a:ext cx="494487" cy="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99AE7660-4765-68A4-6331-6353C9AFBCB0}"/>
              </a:ext>
            </a:extLst>
          </p:cNvPr>
          <p:cNvCxnSpPr>
            <a:cxnSpLocks/>
            <a:stCxn id="75" idx="5"/>
            <a:endCxn id="56" idx="0"/>
          </p:cNvCxnSpPr>
          <p:nvPr/>
        </p:nvCxnSpPr>
        <p:spPr>
          <a:xfrm>
            <a:off x="8465260" y="3886481"/>
            <a:ext cx="2023247" cy="10337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843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678472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5816381" y="2690272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new file atau </a:t>
            </a:r>
            <a:r>
              <a:rPr lang="en-US" dirty="0" err="1"/>
              <a:t>Ctrl+N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sp>
        <p:nvSpPr>
          <p:cNvPr id="36" name="Flowchart: Data 35">
            <a:extLst>
              <a:ext uri="{FF2B5EF4-FFF2-40B4-BE49-F238E27FC236}">
                <a16:creationId xmlns:a16="http://schemas.microsoft.com/office/drawing/2014/main" id="{B9FC302C-3F2D-A1B6-193A-AEB9F959DFD1}"/>
              </a:ext>
            </a:extLst>
          </p:cNvPr>
          <p:cNvSpPr/>
          <p:nvPr/>
        </p:nvSpPr>
        <p:spPr>
          <a:xfrm>
            <a:off x="4298896" y="4895991"/>
            <a:ext cx="3039535" cy="1188987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status bar (jumlah kata, baris, dan platform user)</a:t>
            </a:r>
          </a:p>
        </p:txBody>
      </p:sp>
      <p:sp>
        <p:nvSpPr>
          <p:cNvPr id="22" name="Flowchart: Delay 21">
            <a:extLst>
              <a:ext uri="{FF2B5EF4-FFF2-40B4-BE49-F238E27FC236}">
                <a16:creationId xmlns:a16="http://schemas.microsoft.com/office/drawing/2014/main" id="{CB85AB03-C9A1-599A-589B-17AFEB8DC1EE}"/>
              </a:ext>
            </a:extLst>
          </p:cNvPr>
          <p:cNvSpPr/>
          <p:nvPr/>
        </p:nvSpPr>
        <p:spPr>
          <a:xfrm>
            <a:off x="8048590" y="5023452"/>
            <a:ext cx="1369560" cy="918215"/>
          </a:xfrm>
          <a:prstGeom prst="flowChartDe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Selama user </a:t>
            </a:r>
            <a:r>
              <a:rPr lang="en-US" dirty="0" err="1">
                <a:solidFill>
                  <a:sysClr val="windowText" lastClr="000000"/>
                </a:solidFill>
              </a:rPr>
              <a:t>mengetik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D59915-E3D3-1487-D89D-4C3988937DBE}"/>
              </a:ext>
            </a:extLst>
          </p:cNvPr>
          <p:cNvCxnSpPr>
            <a:cxnSpLocks/>
            <a:stCxn id="36" idx="5"/>
            <a:endCxn id="22" idx="1"/>
          </p:cNvCxnSpPr>
          <p:nvPr/>
        </p:nvCxnSpPr>
        <p:spPr>
          <a:xfrm flipV="1">
            <a:off x="7034478" y="5482560"/>
            <a:ext cx="1014112" cy="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Flowchart: Display 55">
            <a:extLst>
              <a:ext uri="{FF2B5EF4-FFF2-40B4-BE49-F238E27FC236}">
                <a16:creationId xmlns:a16="http://schemas.microsoft.com/office/drawing/2014/main" id="{DC058E3E-4EF6-BEE8-3A38-85802963B79C}"/>
              </a:ext>
            </a:extLst>
          </p:cNvPr>
          <p:cNvSpPr/>
          <p:nvPr/>
        </p:nvSpPr>
        <p:spPr>
          <a:xfrm>
            <a:off x="9753502" y="4920229"/>
            <a:ext cx="1470010" cy="1124660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</a:t>
            </a:r>
            <a:r>
              <a:rPr lang="en-US" dirty="0" err="1">
                <a:solidFill>
                  <a:sysClr val="windowText" lastClr="000000"/>
                </a:solidFill>
              </a:rPr>
              <a:t>ditampilkan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52F54-1D12-ECDB-A547-F9665DADCE9A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9418150" y="5482559"/>
            <a:ext cx="335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Flowchart: Alternate Process 59">
            <a:extLst>
              <a:ext uri="{FF2B5EF4-FFF2-40B4-BE49-F238E27FC236}">
                <a16:creationId xmlns:a16="http://schemas.microsoft.com/office/drawing/2014/main" id="{3F331F81-7A4E-18F6-AFCE-F3B7135F66EB}"/>
              </a:ext>
            </a:extLst>
          </p:cNvPr>
          <p:cNvSpPr/>
          <p:nvPr/>
        </p:nvSpPr>
        <p:spPr>
          <a:xfrm>
            <a:off x="6554726" y="4402051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StatusBar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user </a:t>
            </a:r>
            <a:r>
              <a:rPr lang="en-US" dirty="0" err="1"/>
              <a:t>mengetik</a:t>
            </a:r>
            <a:r>
              <a:rPr lang="en-US" dirty="0"/>
              <a:t> </a:t>
            </a:r>
            <a:r>
              <a:rPr lang="en-US" dirty="0" err="1"/>
              <a:t>sesuatu</a:t>
            </a:r>
            <a:endParaRPr lang="en-US" dirty="0"/>
          </a:p>
        </p:txBody>
      </p:sp>
      <p:sp>
        <p:nvSpPr>
          <p:cNvPr id="63" name="Flowchart: Decision 62">
            <a:extLst>
              <a:ext uri="{FF2B5EF4-FFF2-40B4-BE49-F238E27FC236}">
                <a16:creationId xmlns:a16="http://schemas.microsoft.com/office/drawing/2014/main" id="{E9CDDA8D-AD03-4027-8703-11404654E93B}"/>
              </a:ext>
            </a:extLst>
          </p:cNvPr>
          <p:cNvSpPr/>
          <p:nvPr/>
        </p:nvSpPr>
        <p:spPr>
          <a:xfrm>
            <a:off x="4933795" y="3244474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New File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DBF7E11-6D2A-2D1B-B6F9-CEBA7114BB04}"/>
              </a:ext>
            </a:extLst>
          </p:cNvPr>
          <p:cNvCxnSpPr>
            <a:stCxn id="63" idx="2"/>
            <a:endCxn id="36" idx="1"/>
          </p:cNvCxnSpPr>
          <p:nvPr/>
        </p:nvCxnSpPr>
        <p:spPr>
          <a:xfrm>
            <a:off x="5816381" y="4518527"/>
            <a:ext cx="2283" cy="37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Data 74">
            <a:extLst>
              <a:ext uri="{FF2B5EF4-FFF2-40B4-BE49-F238E27FC236}">
                <a16:creationId xmlns:a16="http://schemas.microsoft.com/office/drawing/2014/main" id="{BE70DD57-62B3-1C6D-4B76-B622B7B658CD}"/>
              </a:ext>
            </a:extLst>
          </p:cNvPr>
          <p:cNvSpPr/>
          <p:nvPr/>
        </p:nvSpPr>
        <p:spPr>
          <a:xfrm>
            <a:off x="7034478" y="3379957"/>
            <a:ext cx="1589758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text delete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  <a:stCxn id="63" idx="3"/>
            <a:endCxn id="75" idx="2"/>
          </p:cNvCxnSpPr>
          <p:nvPr/>
        </p:nvCxnSpPr>
        <p:spPr>
          <a:xfrm>
            <a:off x="6698967" y="3881501"/>
            <a:ext cx="494487" cy="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99AE7660-4765-68A4-6331-6353C9AFBCB0}"/>
              </a:ext>
            </a:extLst>
          </p:cNvPr>
          <p:cNvCxnSpPr>
            <a:cxnSpLocks/>
            <a:stCxn id="75" idx="5"/>
            <a:endCxn id="56" idx="0"/>
          </p:cNvCxnSpPr>
          <p:nvPr/>
        </p:nvCxnSpPr>
        <p:spPr>
          <a:xfrm>
            <a:off x="8465260" y="3886481"/>
            <a:ext cx="2023247" cy="10337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owchart: Data 22">
            <a:extLst>
              <a:ext uri="{FF2B5EF4-FFF2-40B4-BE49-F238E27FC236}">
                <a16:creationId xmlns:a16="http://schemas.microsoft.com/office/drawing/2014/main" id="{C8236B73-EE63-A7C6-1A22-7329C869DBD4}"/>
              </a:ext>
            </a:extLst>
          </p:cNvPr>
          <p:cNvSpPr/>
          <p:nvPr/>
        </p:nvSpPr>
        <p:spPr>
          <a:xfrm>
            <a:off x="8780214" y="3396174"/>
            <a:ext cx="1589758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text </a:t>
            </a:r>
            <a:r>
              <a:rPr lang="en-US" dirty="0" err="1">
                <a:solidFill>
                  <a:sysClr val="windowText" lastClr="000000"/>
                </a:solidFill>
              </a:rPr>
              <a:t>kosong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80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678472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2840207" y="2711679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open file atau </a:t>
            </a:r>
            <a:r>
              <a:rPr lang="en-US" dirty="0" err="1"/>
              <a:t>Ctrl+O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sp>
        <p:nvSpPr>
          <p:cNvPr id="36" name="Flowchart: Data 35">
            <a:extLst>
              <a:ext uri="{FF2B5EF4-FFF2-40B4-BE49-F238E27FC236}">
                <a16:creationId xmlns:a16="http://schemas.microsoft.com/office/drawing/2014/main" id="{B9FC302C-3F2D-A1B6-193A-AEB9F959DFD1}"/>
              </a:ext>
            </a:extLst>
          </p:cNvPr>
          <p:cNvSpPr/>
          <p:nvPr/>
        </p:nvSpPr>
        <p:spPr>
          <a:xfrm>
            <a:off x="4298896" y="4895991"/>
            <a:ext cx="3039535" cy="1188987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status bar (jumlah kata, baris, dan platform user)</a:t>
            </a:r>
          </a:p>
        </p:txBody>
      </p:sp>
      <p:sp>
        <p:nvSpPr>
          <p:cNvPr id="56" name="Flowchart: Display 55">
            <a:extLst>
              <a:ext uri="{FF2B5EF4-FFF2-40B4-BE49-F238E27FC236}">
                <a16:creationId xmlns:a16="http://schemas.microsoft.com/office/drawing/2014/main" id="{DC058E3E-4EF6-BEE8-3A38-85802963B79C}"/>
              </a:ext>
            </a:extLst>
          </p:cNvPr>
          <p:cNvSpPr/>
          <p:nvPr/>
        </p:nvSpPr>
        <p:spPr>
          <a:xfrm>
            <a:off x="9753501" y="4920229"/>
            <a:ext cx="2203979" cy="1124660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</a:t>
            </a:r>
            <a:r>
              <a:rPr lang="en-US" dirty="0" err="1">
                <a:solidFill>
                  <a:sysClr val="windowText" lastClr="000000"/>
                </a:solidFill>
              </a:rPr>
              <a:t>ditampilkan</a:t>
            </a:r>
            <a:r>
              <a:rPr lang="en-US" dirty="0">
                <a:solidFill>
                  <a:sysClr val="windowText" lastClr="000000"/>
                </a:solidFill>
              </a:rPr>
              <a:t> dan windows title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0" name="Flowchart: Alternate Process 59">
            <a:extLst>
              <a:ext uri="{FF2B5EF4-FFF2-40B4-BE49-F238E27FC236}">
                <a16:creationId xmlns:a16="http://schemas.microsoft.com/office/drawing/2014/main" id="{3F331F81-7A4E-18F6-AFCE-F3B7135F66EB}"/>
              </a:ext>
            </a:extLst>
          </p:cNvPr>
          <p:cNvSpPr/>
          <p:nvPr/>
        </p:nvSpPr>
        <p:spPr>
          <a:xfrm>
            <a:off x="6920197" y="4380393"/>
            <a:ext cx="3064830" cy="112466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StatusBar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sesuai jumlah kata, baris, dan platform </a:t>
            </a:r>
            <a:r>
              <a:rPr lang="en-US" dirty="0" err="1"/>
              <a:t>dari</a:t>
            </a:r>
            <a:r>
              <a:rPr lang="en-US" dirty="0"/>
              <a:t> file yang dibuka</a:t>
            </a:r>
          </a:p>
        </p:txBody>
      </p:sp>
      <p:sp>
        <p:nvSpPr>
          <p:cNvPr id="63" name="Flowchart: Decision 62">
            <a:extLst>
              <a:ext uri="{FF2B5EF4-FFF2-40B4-BE49-F238E27FC236}">
                <a16:creationId xmlns:a16="http://schemas.microsoft.com/office/drawing/2014/main" id="{E9CDDA8D-AD03-4027-8703-11404654E93B}"/>
              </a:ext>
            </a:extLst>
          </p:cNvPr>
          <p:cNvSpPr/>
          <p:nvPr/>
        </p:nvSpPr>
        <p:spPr>
          <a:xfrm>
            <a:off x="4933795" y="3244474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Open File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DBF7E11-6D2A-2D1B-B6F9-CEBA7114BB04}"/>
              </a:ext>
            </a:extLst>
          </p:cNvPr>
          <p:cNvCxnSpPr>
            <a:stCxn id="63" idx="2"/>
            <a:endCxn id="36" idx="1"/>
          </p:cNvCxnSpPr>
          <p:nvPr/>
        </p:nvCxnSpPr>
        <p:spPr>
          <a:xfrm>
            <a:off x="5816381" y="4518527"/>
            <a:ext cx="2283" cy="37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Data 74">
            <a:extLst>
              <a:ext uri="{FF2B5EF4-FFF2-40B4-BE49-F238E27FC236}">
                <a16:creationId xmlns:a16="http://schemas.microsoft.com/office/drawing/2014/main" id="{BE70DD57-62B3-1C6D-4B76-B622B7B658CD}"/>
              </a:ext>
            </a:extLst>
          </p:cNvPr>
          <p:cNvSpPr/>
          <p:nvPr/>
        </p:nvSpPr>
        <p:spPr>
          <a:xfrm>
            <a:off x="7034478" y="3379957"/>
            <a:ext cx="1589758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text delete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  <a:stCxn id="63" idx="3"/>
            <a:endCxn id="75" idx="2"/>
          </p:cNvCxnSpPr>
          <p:nvPr/>
        </p:nvCxnSpPr>
        <p:spPr>
          <a:xfrm>
            <a:off x="6698967" y="3881501"/>
            <a:ext cx="494487" cy="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99AE7660-4765-68A4-6331-6353C9AFBCB0}"/>
              </a:ext>
            </a:extLst>
          </p:cNvPr>
          <p:cNvCxnSpPr>
            <a:cxnSpLocks/>
            <a:stCxn id="75" idx="5"/>
            <a:endCxn id="56" idx="0"/>
          </p:cNvCxnSpPr>
          <p:nvPr/>
        </p:nvCxnSpPr>
        <p:spPr>
          <a:xfrm>
            <a:off x="8465260" y="3886481"/>
            <a:ext cx="2390231" cy="10337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owchart: Data 22">
            <a:extLst>
              <a:ext uri="{FF2B5EF4-FFF2-40B4-BE49-F238E27FC236}">
                <a16:creationId xmlns:a16="http://schemas.microsoft.com/office/drawing/2014/main" id="{C8236B73-EE63-A7C6-1A22-7329C869DBD4}"/>
              </a:ext>
            </a:extLst>
          </p:cNvPr>
          <p:cNvSpPr/>
          <p:nvPr/>
        </p:nvSpPr>
        <p:spPr>
          <a:xfrm>
            <a:off x="8624236" y="3378653"/>
            <a:ext cx="1963696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text </a:t>
            </a:r>
            <a:r>
              <a:rPr lang="en-US" dirty="0" err="1">
                <a:solidFill>
                  <a:sysClr val="windowText" lastClr="000000"/>
                </a:solidFill>
              </a:rPr>
              <a:t>digantikan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EE03131-1380-E680-6931-7FB0D6E1DD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19304" y="1241904"/>
            <a:ext cx="404299" cy="384849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8E1E1FB0-321B-610B-C5EB-113B7B34B734}"/>
              </a:ext>
            </a:extLst>
          </p:cNvPr>
          <p:cNvSpPr/>
          <p:nvPr/>
        </p:nvSpPr>
        <p:spPr>
          <a:xfrm>
            <a:off x="8127137" y="2664775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sampe file </a:t>
            </a:r>
            <a:r>
              <a:rPr lang="en-US" dirty="0" err="1"/>
              <a:t>terbuka</a:t>
            </a:r>
            <a:endParaRPr lang="en-US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4BECA41-5653-6EAC-248E-7AD49DDAE776}"/>
              </a:ext>
            </a:extLst>
          </p:cNvPr>
          <p:cNvSpPr/>
          <p:nvPr/>
        </p:nvSpPr>
        <p:spPr>
          <a:xfrm>
            <a:off x="3808956" y="3900282"/>
            <a:ext cx="1639394" cy="806977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Open File (.txt, .py, ..)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30250C1-811A-5F89-016D-B7C5B518B2DC}"/>
              </a:ext>
            </a:extLst>
          </p:cNvPr>
          <p:cNvCxnSpPr>
            <a:cxnSpLocks/>
            <a:stCxn id="36" idx="5"/>
            <a:endCxn id="56" idx="1"/>
          </p:cNvCxnSpPr>
          <p:nvPr/>
        </p:nvCxnSpPr>
        <p:spPr>
          <a:xfrm flipV="1">
            <a:off x="7034478" y="5482559"/>
            <a:ext cx="2719023" cy="792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12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678472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2840207" y="2711679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save file atau </a:t>
            </a:r>
            <a:r>
              <a:rPr lang="en-US" dirty="0" err="1"/>
              <a:t>Ctrl+S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sp>
        <p:nvSpPr>
          <p:cNvPr id="36" name="Flowchart: Data 35">
            <a:extLst>
              <a:ext uri="{FF2B5EF4-FFF2-40B4-BE49-F238E27FC236}">
                <a16:creationId xmlns:a16="http://schemas.microsoft.com/office/drawing/2014/main" id="{B9FC302C-3F2D-A1B6-193A-AEB9F959DFD1}"/>
              </a:ext>
            </a:extLst>
          </p:cNvPr>
          <p:cNvSpPr/>
          <p:nvPr/>
        </p:nvSpPr>
        <p:spPr>
          <a:xfrm>
            <a:off x="4298896" y="4895991"/>
            <a:ext cx="3039535" cy="1188987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status bar (jumlah kata, baris, dan platform user)</a:t>
            </a:r>
          </a:p>
        </p:txBody>
      </p:sp>
      <p:sp>
        <p:nvSpPr>
          <p:cNvPr id="22" name="Flowchart: Delay 21">
            <a:extLst>
              <a:ext uri="{FF2B5EF4-FFF2-40B4-BE49-F238E27FC236}">
                <a16:creationId xmlns:a16="http://schemas.microsoft.com/office/drawing/2014/main" id="{CB85AB03-C9A1-599A-589B-17AFEB8DC1EE}"/>
              </a:ext>
            </a:extLst>
          </p:cNvPr>
          <p:cNvSpPr/>
          <p:nvPr/>
        </p:nvSpPr>
        <p:spPr>
          <a:xfrm>
            <a:off x="8048590" y="5023452"/>
            <a:ext cx="1369560" cy="918215"/>
          </a:xfrm>
          <a:prstGeom prst="flowChartDe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Selama user </a:t>
            </a:r>
            <a:r>
              <a:rPr lang="en-US" dirty="0" err="1">
                <a:solidFill>
                  <a:sysClr val="windowText" lastClr="000000"/>
                </a:solidFill>
              </a:rPr>
              <a:t>mengetik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D59915-E3D3-1487-D89D-4C3988937DBE}"/>
              </a:ext>
            </a:extLst>
          </p:cNvPr>
          <p:cNvCxnSpPr>
            <a:cxnSpLocks/>
            <a:stCxn id="36" idx="5"/>
            <a:endCxn id="22" idx="1"/>
          </p:cNvCxnSpPr>
          <p:nvPr/>
        </p:nvCxnSpPr>
        <p:spPr>
          <a:xfrm flipV="1">
            <a:off x="7034478" y="5482560"/>
            <a:ext cx="1014112" cy="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Flowchart: Display 55">
            <a:extLst>
              <a:ext uri="{FF2B5EF4-FFF2-40B4-BE49-F238E27FC236}">
                <a16:creationId xmlns:a16="http://schemas.microsoft.com/office/drawing/2014/main" id="{DC058E3E-4EF6-BEE8-3A38-85802963B79C}"/>
              </a:ext>
            </a:extLst>
          </p:cNvPr>
          <p:cNvSpPr/>
          <p:nvPr/>
        </p:nvSpPr>
        <p:spPr>
          <a:xfrm>
            <a:off x="9753501" y="4920229"/>
            <a:ext cx="2297327" cy="1124660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</a:t>
            </a:r>
            <a:r>
              <a:rPr lang="en-US" dirty="0" err="1">
                <a:solidFill>
                  <a:sysClr val="windowText" lastClr="000000"/>
                </a:solidFill>
              </a:rPr>
              <a:t>ditampilkan</a:t>
            </a:r>
            <a:r>
              <a:rPr lang="en-US" dirty="0">
                <a:solidFill>
                  <a:sysClr val="windowText" lastClr="000000"/>
                </a:solidFill>
              </a:rPr>
              <a:t> dan windows title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52F54-1D12-ECDB-A547-F9665DADCE9A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9418150" y="5482559"/>
            <a:ext cx="3353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Flowchart: Alternate Process 59">
            <a:extLst>
              <a:ext uri="{FF2B5EF4-FFF2-40B4-BE49-F238E27FC236}">
                <a16:creationId xmlns:a16="http://schemas.microsoft.com/office/drawing/2014/main" id="{3F331F81-7A4E-18F6-AFCE-F3B7135F66EB}"/>
              </a:ext>
            </a:extLst>
          </p:cNvPr>
          <p:cNvSpPr/>
          <p:nvPr/>
        </p:nvSpPr>
        <p:spPr>
          <a:xfrm>
            <a:off x="6554726" y="4402051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StatusBar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user </a:t>
            </a:r>
            <a:r>
              <a:rPr lang="en-US" dirty="0" err="1"/>
              <a:t>mengetik</a:t>
            </a:r>
            <a:r>
              <a:rPr lang="en-US" dirty="0"/>
              <a:t> </a:t>
            </a:r>
            <a:r>
              <a:rPr lang="en-US" dirty="0" err="1"/>
              <a:t>sesuatu</a:t>
            </a:r>
            <a:endParaRPr lang="en-US" dirty="0"/>
          </a:p>
        </p:txBody>
      </p:sp>
      <p:sp>
        <p:nvSpPr>
          <p:cNvPr id="63" name="Flowchart: Decision 62">
            <a:extLst>
              <a:ext uri="{FF2B5EF4-FFF2-40B4-BE49-F238E27FC236}">
                <a16:creationId xmlns:a16="http://schemas.microsoft.com/office/drawing/2014/main" id="{E9CDDA8D-AD03-4027-8703-11404654E93B}"/>
              </a:ext>
            </a:extLst>
          </p:cNvPr>
          <p:cNvSpPr/>
          <p:nvPr/>
        </p:nvSpPr>
        <p:spPr>
          <a:xfrm>
            <a:off x="4933795" y="3244474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Save File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DBF7E11-6D2A-2D1B-B6F9-CEBA7114BB04}"/>
              </a:ext>
            </a:extLst>
          </p:cNvPr>
          <p:cNvCxnSpPr>
            <a:stCxn id="63" idx="2"/>
            <a:endCxn id="36" idx="1"/>
          </p:cNvCxnSpPr>
          <p:nvPr/>
        </p:nvCxnSpPr>
        <p:spPr>
          <a:xfrm>
            <a:off x="5816381" y="4518527"/>
            <a:ext cx="2283" cy="37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Data 74">
            <a:extLst>
              <a:ext uri="{FF2B5EF4-FFF2-40B4-BE49-F238E27FC236}">
                <a16:creationId xmlns:a16="http://schemas.microsoft.com/office/drawing/2014/main" id="{BE70DD57-62B3-1C6D-4B76-B622B7B658CD}"/>
              </a:ext>
            </a:extLst>
          </p:cNvPr>
          <p:cNvSpPr/>
          <p:nvPr/>
        </p:nvSpPr>
        <p:spPr>
          <a:xfrm>
            <a:off x="7034478" y="3379957"/>
            <a:ext cx="1589758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text insert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  <a:stCxn id="63" idx="3"/>
            <a:endCxn id="75" idx="2"/>
          </p:cNvCxnSpPr>
          <p:nvPr/>
        </p:nvCxnSpPr>
        <p:spPr>
          <a:xfrm>
            <a:off x="6698967" y="3881501"/>
            <a:ext cx="494487" cy="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99AE7660-4765-68A4-6331-6353C9AFBCB0}"/>
              </a:ext>
            </a:extLst>
          </p:cNvPr>
          <p:cNvCxnSpPr>
            <a:cxnSpLocks/>
            <a:stCxn id="75" idx="5"/>
            <a:endCxn id="56" idx="0"/>
          </p:cNvCxnSpPr>
          <p:nvPr/>
        </p:nvCxnSpPr>
        <p:spPr>
          <a:xfrm>
            <a:off x="8465260" y="3886481"/>
            <a:ext cx="2436905" cy="10337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EE03131-1380-E680-6931-7FB0D6E1DD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19304" y="1241904"/>
            <a:ext cx="404299" cy="384849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8E1E1FB0-321B-610B-C5EB-113B7B34B734}"/>
              </a:ext>
            </a:extLst>
          </p:cNvPr>
          <p:cNvSpPr/>
          <p:nvPr/>
        </p:nvSpPr>
        <p:spPr>
          <a:xfrm>
            <a:off x="8127137" y="2664775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sampe file </a:t>
            </a:r>
            <a:r>
              <a:rPr lang="en-US" dirty="0" err="1"/>
              <a:t>tersimpan</a:t>
            </a:r>
            <a:endParaRPr lang="en-US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4BECA41-5653-6EAC-248E-7AD49DDAE776}"/>
              </a:ext>
            </a:extLst>
          </p:cNvPr>
          <p:cNvSpPr/>
          <p:nvPr/>
        </p:nvSpPr>
        <p:spPr>
          <a:xfrm>
            <a:off x="3808956" y="3900282"/>
            <a:ext cx="1639394" cy="806977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Save File (.txt, .py, ..)</a:t>
            </a: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586977A7-323B-E76D-A1B4-97DA51AC6155}"/>
              </a:ext>
            </a:extLst>
          </p:cNvPr>
          <p:cNvSpPr/>
          <p:nvPr/>
        </p:nvSpPr>
        <p:spPr>
          <a:xfrm>
            <a:off x="9134375" y="3503596"/>
            <a:ext cx="1256154" cy="800082"/>
          </a:xfrm>
          <a:prstGeom prst="flowChartManualIn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asksaveasfile</a:t>
            </a:r>
            <a:endParaRPr lang="en-US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61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791871" y="2678472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2840207" y="2710779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save as file atau </a:t>
            </a:r>
            <a:r>
              <a:rPr lang="en-US" dirty="0" err="1"/>
              <a:t>Ctrl+Shift+S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sp>
        <p:nvSpPr>
          <p:cNvPr id="36" name="Flowchart: Data 35">
            <a:extLst>
              <a:ext uri="{FF2B5EF4-FFF2-40B4-BE49-F238E27FC236}">
                <a16:creationId xmlns:a16="http://schemas.microsoft.com/office/drawing/2014/main" id="{B9FC302C-3F2D-A1B6-193A-AEB9F959DFD1}"/>
              </a:ext>
            </a:extLst>
          </p:cNvPr>
          <p:cNvSpPr/>
          <p:nvPr/>
        </p:nvSpPr>
        <p:spPr>
          <a:xfrm>
            <a:off x="4298896" y="4895991"/>
            <a:ext cx="3039535" cy="1188987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status bar (jumlah kata, baris, dan platform user)</a:t>
            </a:r>
          </a:p>
        </p:txBody>
      </p:sp>
      <p:sp>
        <p:nvSpPr>
          <p:cNvPr id="22" name="Flowchart: Delay 21">
            <a:extLst>
              <a:ext uri="{FF2B5EF4-FFF2-40B4-BE49-F238E27FC236}">
                <a16:creationId xmlns:a16="http://schemas.microsoft.com/office/drawing/2014/main" id="{CB85AB03-C9A1-599A-589B-17AFEB8DC1EE}"/>
              </a:ext>
            </a:extLst>
          </p:cNvPr>
          <p:cNvSpPr/>
          <p:nvPr/>
        </p:nvSpPr>
        <p:spPr>
          <a:xfrm>
            <a:off x="8048590" y="5023452"/>
            <a:ext cx="1369560" cy="918215"/>
          </a:xfrm>
          <a:prstGeom prst="flowChartDe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Selama user </a:t>
            </a:r>
            <a:r>
              <a:rPr lang="en-US" dirty="0" err="1">
                <a:solidFill>
                  <a:sysClr val="windowText" lastClr="000000"/>
                </a:solidFill>
              </a:rPr>
              <a:t>mengetik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D59915-E3D3-1487-D89D-4C3988937DBE}"/>
              </a:ext>
            </a:extLst>
          </p:cNvPr>
          <p:cNvCxnSpPr>
            <a:cxnSpLocks/>
            <a:stCxn id="36" idx="5"/>
            <a:endCxn id="22" idx="1"/>
          </p:cNvCxnSpPr>
          <p:nvPr/>
        </p:nvCxnSpPr>
        <p:spPr>
          <a:xfrm flipV="1">
            <a:off x="7034478" y="5482560"/>
            <a:ext cx="1014112" cy="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Flowchart: Display 55">
            <a:extLst>
              <a:ext uri="{FF2B5EF4-FFF2-40B4-BE49-F238E27FC236}">
                <a16:creationId xmlns:a16="http://schemas.microsoft.com/office/drawing/2014/main" id="{DC058E3E-4EF6-BEE8-3A38-85802963B79C}"/>
              </a:ext>
            </a:extLst>
          </p:cNvPr>
          <p:cNvSpPr/>
          <p:nvPr/>
        </p:nvSpPr>
        <p:spPr>
          <a:xfrm>
            <a:off x="9753501" y="4920229"/>
            <a:ext cx="2297327" cy="1124660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</a:t>
            </a:r>
            <a:r>
              <a:rPr lang="en-US" dirty="0" err="1">
                <a:solidFill>
                  <a:sysClr val="windowText" lastClr="000000"/>
                </a:solidFill>
              </a:rPr>
              <a:t>ditampilkan</a:t>
            </a:r>
            <a:r>
              <a:rPr lang="en-US" dirty="0">
                <a:solidFill>
                  <a:sysClr val="windowText" lastClr="000000"/>
                </a:solidFill>
              </a:rPr>
              <a:t> dan windows title </a:t>
            </a:r>
            <a:r>
              <a:rPr lang="en-US" dirty="0" err="1">
                <a:solidFill>
                  <a:sysClr val="windowText" lastClr="000000"/>
                </a:solidFill>
              </a:rPr>
              <a:t>berubah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52F54-1D12-ECDB-A547-F9665DADCE9A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9418150" y="5482559"/>
            <a:ext cx="3353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Flowchart: Alternate Process 59">
            <a:extLst>
              <a:ext uri="{FF2B5EF4-FFF2-40B4-BE49-F238E27FC236}">
                <a16:creationId xmlns:a16="http://schemas.microsoft.com/office/drawing/2014/main" id="{3F331F81-7A4E-18F6-AFCE-F3B7135F66EB}"/>
              </a:ext>
            </a:extLst>
          </p:cNvPr>
          <p:cNvSpPr/>
          <p:nvPr/>
        </p:nvSpPr>
        <p:spPr>
          <a:xfrm>
            <a:off x="6554726" y="4402051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StatusBar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user </a:t>
            </a:r>
            <a:r>
              <a:rPr lang="en-US" dirty="0" err="1"/>
              <a:t>mengetik</a:t>
            </a:r>
            <a:r>
              <a:rPr lang="en-US" dirty="0"/>
              <a:t> </a:t>
            </a:r>
            <a:r>
              <a:rPr lang="en-US" dirty="0" err="1"/>
              <a:t>sesuatu</a:t>
            </a:r>
            <a:endParaRPr lang="en-US" dirty="0"/>
          </a:p>
        </p:txBody>
      </p:sp>
      <p:sp>
        <p:nvSpPr>
          <p:cNvPr id="63" name="Flowchart: Decision 62">
            <a:extLst>
              <a:ext uri="{FF2B5EF4-FFF2-40B4-BE49-F238E27FC236}">
                <a16:creationId xmlns:a16="http://schemas.microsoft.com/office/drawing/2014/main" id="{E9CDDA8D-AD03-4027-8703-11404654E93B}"/>
              </a:ext>
            </a:extLst>
          </p:cNvPr>
          <p:cNvSpPr/>
          <p:nvPr/>
        </p:nvSpPr>
        <p:spPr>
          <a:xfrm>
            <a:off x="4933795" y="3244474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Save as File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DBF7E11-6D2A-2D1B-B6F9-CEBA7114BB04}"/>
              </a:ext>
            </a:extLst>
          </p:cNvPr>
          <p:cNvCxnSpPr>
            <a:stCxn id="63" idx="2"/>
            <a:endCxn id="36" idx="1"/>
          </p:cNvCxnSpPr>
          <p:nvPr/>
        </p:nvCxnSpPr>
        <p:spPr>
          <a:xfrm>
            <a:off x="5816381" y="4518527"/>
            <a:ext cx="2283" cy="37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Data 74">
            <a:extLst>
              <a:ext uri="{FF2B5EF4-FFF2-40B4-BE49-F238E27FC236}">
                <a16:creationId xmlns:a16="http://schemas.microsoft.com/office/drawing/2014/main" id="{BE70DD57-62B3-1C6D-4B76-B622B7B658CD}"/>
              </a:ext>
            </a:extLst>
          </p:cNvPr>
          <p:cNvSpPr/>
          <p:nvPr/>
        </p:nvSpPr>
        <p:spPr>
          <a:xfrm>
            <a:off x="7034478" y="3379957"/>
            <a:ext cx="1589758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text insert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  <a:stCxn id="63" idx="3"/>
            <a:endCxn id="75" idx="2"/>
          </p:cNvCxnSpPr>
          <p:nvPr/>
        </p:nvCxnSpPr>
        <p:spPr>
          <a:xfrm>
            <a:off x="6698967" y="3881501"/>
            <a:ext cx="494487" cy="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99AE7660-4765-68A4-6331-6353C9AFBCB0}"/>
              </a:ext>
            </a:extLst>
          </p:cNvPr>
          <p:cNvCxnSpPr>
            <a:cxnSpLocks/>
            <a:stCxn id="75" idx="5"/>
            <a:endCxn id="56" idx="0"/>
          </p:cNvCxnSpPr>
          <p:nvPr/>
        </p:nvCxnSpPr>
        <p:spPr>
          <a:xfrm>
            <a:off x="8465260" y="3886481"/>
            <a:ext cx="2436905" cy="10337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EE03131-1380-E680-6931-7FB0D6E1DD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13971" y="1249419"/>
            <a:ext cx="404299" cy="384849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8E1E1FB0-321B-610B-C5EB-113B7B34B734}"/>
              </a:ext>
            </a:extLst>
          </p:cNvPr>
          <p:cNvSpPr/>
          <p:nvPr/>
        </p:nvSpPr>
        <p:spPr>
          <a:xfrm>
            <a:off x="8127137" y="2664775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sampe file </a:t>
            </a:r>
            <a:r>
              <a:rPr lang="en-US" dirty="0" err="1"/>
              <a:t>tersimpan</a:t>
            </a:r>
            <a:endParaRPr lang="en-US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4BECA41-5653-6EAC-248E-7AD49DDAE776}"/>
              </a:ext>
            </a:extLst>
          </p:cNvPr>
          <p:cNvSpPr/>
          <p:nvPr/>
        </p:nvSpPr>
        <p:spPr>
          <a:xfrm>
            <a:off x="3778587" y="4033607"/>
            <a:ext cx="1639394" cy="806977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Save as File (.txt, .py, ..)</a:t>
            </a: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586977A7-323B-E76D-A1B4-97DA51AC6155}"/>
              </a:ext>
            </a:extLst>
          </p:cNvPr>
          <p:cNvSpPr/>
          <p:nvPr/>
        </p:nvSpPr>
        <p:spPr>
          <a:xfrm>
            <a:off x="9134375" y="3503596"/>
            <a:ext cx="1256154" cy="800082"/>
          </a:xfrm>
          <a:prstGeom prst="flowChartManualIn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asksaveasfile</a:t>
            </a:r>
            <a:endParaRPr lang="en-US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C9152DC-72E3-5586-C883-37840FFE9557}"/>
              </a:ext>
            </a:extLst>
          </p:cNvPr>
          <p:cNvCxnSpPr>
            <a:endCxn id="63" idx="1"/>
          </p:cNvCxnSpPr>
          <p:nvPr/>
        </p:nvCxnSpPr>
        <p:spPr>
          <a:xfrm flipV="1">
            <a:off x="3128211" y="3881501"/>
            <a:ext cx="1805584" cy="1730027"/>
          </a:xfrm>
          <a:prstGeom prst="bentConnector3">
            <a:avLst>
              <a:gd name="adj1" fmla="val -17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707A242B-0E60-E9DF-FD4D-55FDE7A9918E}"/>
              </a:ext>
            </a:extLst>
          </p:cNvPr>
          <p:cNvSpPr/>
          <p:nvPr/>
        </p:nvSpPr>
        <p:spPr>
          <a:xfrm>
            <a:off x="2821086" y="5171434"/>
            <a:ext cx="1642478" cy="58527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save maka</a:t>
            </a:r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C34505C2-5158-51F8-5EDC-19A7EAAFDA60}"/>
              </a:ext>
            </a:extLst>
          </p:cNvPr>
          <p:cNvSpPr/>
          <p:nvPr/>
        </p:nvSpPr>
        <p:spPr>
          <a:xfrm>
            <a:off x="10512090" y="4033607"/>
            <a:ext cx="900213" cy="632423"/>
          </a:xfrm>
          <a:prstGeom prst="flowChartDocumen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doc</a:t>
            </a:r>
          </a:p>
        </p:txBody>
      </p:sp>
    </p:spTree>
    <p:extLst>
      <p:ext uri="{BB962C8B-B14F-4D97-AF65-F5344CB8AC3E}">
        <p14:creationId xmlns:p14="http://schemas.microsoft.com/office/powerpoint/2010/main" val="1326026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346804" y="2681844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5869315" y="2673523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run file atau </a:t>
            </a:r>
            <a:r>
              <a:rPr lang="en-US" dirty="0" err="1"/>
              <a:t>Alt+U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sp>
        <p:nvSpPr>
          <p:cNvPr id="63" name="Flowchart: Decision 62">
            <a:extLst>
              <a:ext uri="{FF2B5EF4-FFF2-40B4-BE49-F238E27FC236}">
                <a16:creationId xmlns:a16="http://schemas.microsoft.com/office/drawing/2014/main" id="{E9CDDA8D-AD03-4027-8703-11404654E93B}"/>
              </a:ext>
            </a:extLst>
          </p:cNvPr>
          <p:cNvSpPr/>
          <p:nvPr/>
        </p:nvSpPr>
        <p:spPr>
          <a:xfrm>
            <a:off x="4461982" y="3209496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 file python</a:t>
            </a:r>
          </a:p>
        </p:txBody>
      </p:sp>
      <p:sp>
        <p:nvSpPr>
          <p:cNvPr id="75" name="Flowchart: Data 74">
            <a:extLst>
              <a:ext uri="{FF2B5EF4-FFF2-40B4-BE49-F238E27FC236}">
                <a16:creationId xmlns:a16="http://schemas.microsoft.com/office/drawing/2014/main" id="{BE70DD57-62B3-1C6D-4B76-B622B7B658CD}"/>
              </a:ext>
            </a:extLst>
          </p:cNvPr>
          <p:cNvSpPr/>
          <p:nvPr/>
        </p:nvSpPr>
        <p:spPr>
          <a:xfrm>
            <a:off x="7404170" y="3340000"/>
            <a:ext cx="1804037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Validasi</a:t>
            </a:r>
            <a:r>
              <a:rPr lang="en-US" dirty="0">
                <a:solidFill>
                  <a:sysClr val="windowText" lastClr="000000"/>
                </a:solidFill>
              </a:rPr>
              <a:t> extension file .py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  <a:stCxn id="63" idx="3"/>
            <a:endCxn id="75" idx="2"/>
          </p:cNvCxnSpPr>
          <p:nvPr/>
        </p:nvCxnSpPr>
        <p:spPr>
          <a:xfrm>
            <a:off x="6227154" y="3846523"/>
            <a:ext cx="13574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Manual Operation 16">
            <a:extLst>
              <a:ext uri="{FF2B5EF4-FFF2-40B4-BE49-F238E27FC236}">
                <a16:creationId xmlns:a16="http://schemas.microsoft.com/office/drawing/2014/main" id="{B9EF0E6B-595D-C4D6-2E87-097EB2F4BCF6}"/>
              </a:ext>
            </a:extLst>
          </p:cNvPr>
          <p:cNvSpPr/>
          <p:nvPr/>
        </p:nvSpPr>
        <p:spPr>
          <a:xfrm>
            <a:off x="10121498" y="3237029"/>
            <a:ext cx="1427036" cy="1188986"/>
          </a:xfrm>
          <a:prstGeom prst="flowChartManualOperat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Exec(code)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Flowchart: Display 27">
            <a:extLst>
              <a:ext uri="{FF2B5EF4-FFF2-40B4-BE49-F238E27FC236}">
                <a16:creationId xmlns:a16="http://schemas.microsoft.com/office/drawing/2014/main" id="{29AB6F99-A0D7-CCA6-F6AF-8F12005C12AA}"/>
              </a:ext>
            </a:extLst>
          </p:cNvPr>
          <p:cNvSpPr/>
          <p:nvPr/>
        </p:nvSpPr>
        <p:spPr>
          <a:xfrm flipH="1">
            <a:off x="8697913" y="4844570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Hasil progam </a:t>
            </a:r>
            <a:r>
              <a:rPr lang="en-US" dirty="0" err="1">
                <a:solidFill>
                  <a:sysClr val="windowText" lastClr="000000"/>
                </a:solidFill>
              </a:rPr>
              <a:t>ditampilkan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80A806-AFB5-D3C6-9345-86F3945E42A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9137184" y="3778529"/>
            <a:ext cx="1127018" cy="5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68DCED-444A-138B-4151-04B972F6FAF3}"/>
              </a:ext>
            </a:extLst>
          </p:cNvPr>
          <p:cNvCxnSpPr>
            <a:stCxn id="75" idx="5"/>
            <a:endCxn id="17" idx="1"/>
          </p:cNvCxnSpPr>
          <p:nvPr/>
        </p:nvCxnSpPr>
        <p:spPr>
          <a:xfrm flipV="1">
            <a:off x="9027803" y="3831522"/>
            <a:ext cx="1236399" cy="15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38F6C5A-0FE7-BB0C-A614-3BFA7E72953C}"/>
              </a:ext>
            </a:extLst>
          </p:cNvPr>
          <p:cNvCxnSpPr>
            <a:stCxn id="17" idx="2"/>
            <a:endCxn id="28" idx="1"/>
          </p:cNvCxnSpPr>
          <p:nvPr/>
        </p:nvCxnSpPr>
        <p:spPr>
          <a:xfrm rot="5400000">
            <a:off x="10208029" y="4812076"/>
            <a:ext cx="1013048" cy="2409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lowchart: Display 49">
            <a:extLst>
              <a:ext uri="{FF2B5EF4-FFF2-40B4-BE49-F238E27FC236}">
                <a16:creationId xmlns:a16="http://schemas.microsoft.com/office/drawing/2014/main" id="{1D725BD1-7D37-E5AC-CA27-0116FAA73268}"/>
              </a:ext>
            </a:extLst>
          </p:cNvPr>
          <p:cNvSpPr/>
          <p:nvPr/>
        </p:nvSpPr>
        <p:spPr>
          <a:xfrm>
            <a:off x="6750351" y="4816680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Pesan Err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5ECAC5A-C6EC-56E8-C88C-3FC2D72AC637}"/>
              </a:ext>
            </a:extLst>
          </p:cNvPr>
          <p:cNvCxnSpPr>
            <a:stCxn id="75" idx="2"/>
            <a:endCxn id="50" idx="1"/>
          </p:cNvCxnSpPr>
          <p:nvPr/>
        </p:nvCxnSpPr>
        <p:spPr>
          <a:xfrm rot="10800000" flipV="1">
            <a:off x="6750352" y="3846523"/>
            <a:ext cx="834223" cy="1564649"/>
          </a:xfrm>
          <a:prstGeom prst="bentConnector3">
            <a:avLst>
              <a:gd name="adj1" fmla="val 1274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29BA9F0E-C4C7-0803-A6F4-6E586B2CA3C5}"/>
              </a:ext>
            </a:extLst>
          </p:cNvPr>
          <p:cNvSpPr/>
          <p:nvPr/>
        </p:nvSpPr>
        <p:spPr>
          <a:xfrm>
            <a:off x="4461982" y="4816680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Speech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41D3D2A-C8C2-F196-991D-25CEEFA29044}"/>
              </a:ext>
            </a:extLst>
          </p:cNvPr>
          <p:cNvCxnSpPr>
            <a:stCxn id="63" idx="2"/>
            <a:endCxn id="59" idx="0"/>
          </p:cNvCxnSpPr>
          <p:nvPr/>
        </p:nvCxnSpPr>
        <p:spPr>
          <a:xfrm>
            <a:off x="5344568" y="4483549"/>
            <a:ext cx="0" cy="333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Flowchart: Alternate Process 65">
            <a:extLst>
              <a:ext uri="{FF2B5EF4-FFF2-40B4-BE49-F238E27FC236}">
                <a16:creationId xmlns:a16="http://schemas.microsoft.com/office/drawing/2014/main" id="{48DC6EE8-2A36-BAAF-C817-8F6B137820DE}"/>
              </a:ext>
            </a:extLst>
          </p:cNvPr>
          <p:cNvSpPr/>
          <p:nvPr/>
        </p:nvSpPr>
        <p:spPr>
          <a:xfrm>
            <a:off x="3141095" y="4366172"/>
            <a:ext cx="2111336" cy="77342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Speech Write </a:t>
            </a:r>
            <a:r>
              <a:rPr lang="en-US" dirty="0" err="1"/>
              <a:t>Alt+H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5FADD3E-4828-38F5-D27D-890525579FFF}"/>
              </a:ext>
            </a:extLst>
          </p:cNvPr>
          <p:cNvCxnSpPr/>
          <p:nvPr/>
        </p:nvCxnSpPr>
        <p:spPr>
          <a:xfrm flipV="1">
            <a:off x="3089709" y="2681844"/>
            <a:ext cx="0" cy="295856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05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346804" y="2681844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6270081" y="3927791"/>
            <a:ext cx="3039534" cy="131422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Selama speech </a:t>
            </a:r>
            <a:r>
              <a:rPr lang="en-US" dirty="0" err="1"/>
              <a:t>dinyalakan</a:t>
            </a:r>
            <a:r>
              <a:rPr lang="en-US" dirty="0"/>
              <a:t> maka data insert dan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dimatikan</a:t>
            </a:r>
            <a:r>
              <a:rPr lang="en-US" dirty="0"/>
              <a:t> maka </a:t>
            </a:r>
            <a:r>
              <a:rPr lang="en-US" dirty="0" err="1"/>
              <a:t>berhenti</a:t>
            </a:r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6B1AA56-04FA-D817-436A-DB614350816B}"/>
              </a:ext>
            </a:extLst>
          </p:cNvPr>
          <p:cNvSpPr/>
          <p:nvPr/>
        </p:nvSpPr>
        <p:spPr>
          <a:xfrm>
            <a:off x="4659531" y="3270638"/>
            <a:ext cx="1357420" cy="972385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Window Speech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5AC2BAED-9814-5AE6-324B-D06D0F527945}"/>
              </a:ext>
            </a:extLst>
          </p:cNvPr>
          <p:cNvSpPr/>
          <p:nvPr/>
        </p:nvSpPr>
        <p:spPr>
          <a:xfrm>
            <a:off x="6571495" y="3335166"/>
            <a:ext cx="1996739" cy="843327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 Talking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17A9A5-D7DD-F7CF-7212-226417D3F1F4}"/>
              </a:ext>
            </a:extLst>
          </p:cNvPr>
          <p:cNvCxnSpPr>
            <a:cxnSpLocks/>
          </p:cNvCxnSpPr>
          <p:nvPr/>
        </p:nvCxnSpPr>
        <p:spPr>
          <a:xfrm flipV="1">
            <a:off x="6016951" y="3756829"/>
            <a:ext cx="5545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Flowchart: Data 35">
            <a:extLst>
              <a:ext uri="{FF2B5EF4-FFF2-40B4-BE49-F238E27FC236}">
                <a16:creationId xmlns:a16="http://schemas.microsoft.com/office/drawing/2014/main" id="{20F0C83D-B0D7-966C-F4F4-BEFB1B16893C}"/>
              </a:ext>
            </a:extLst>
          </p:cNvPr>
          <p:cNvSpPr/>
          <p:nvPr/>
        </p:nvSpPr>
        <p:spPr>
          <a:xfrm>
            <a:off x="9157122" y="3250305"/>
            <a:ext cx="2183966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insert from speech user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DDE060-6C34-8B7A-FCAC-1124B561700A}"/>
              </a:ext>
            </a:extLst>
          </p:cNvPr>
          <p:cNvCxnSpPr>
            <a:cxnSpLocks/>
            <a:stCxn id="30" idx="3"/>
            <a:endCxn id="36" idx="2"/>
          </p:cNvCxnSpPr>
          <p:nvPr/>
        </p:nvCxnSpPr>
        <p:spPr>
          <a:xfrm flipV="1">
            <a:off x="8568234" y="3756829"/>
            <a:ext cx="8072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lowchart: Data 41">
            <a:extLst>
              <a:ext uri="{FF2B5EF4-FFF2-40B4-BE49-F238E27FC236}">
                <a16:creationId xmlns:a16="http://schemas.microsoft.com/office/drawing/2014/main" id="{02872769-881B-8C98-0C72-E30EADCBF1B7}"/>
              </a:ext>
            </a:extLst>
          </p:cNvPr>
          <p:cNvSpPr/>
          <p:nvPr/>
        </p:nvSpPr>
        <p:spPr>
          <a:xfrm>
            <a:off x="8508999" y="4820353"/>
            <a:ext cx="3039535" cy="1188987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status bar (jumlah kata, baris, dan platform user)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9BE5BC-CDB5-29A3-E5FC-C5BBB2A8F9E0}"/>
              </a:ext>
            </a:extLst>
          </p:cNvPr>
          <p:cNvCxnSpPr>
            <a:stCxn id="36" idx="3"/>
            <a:endCxn id="42" idx="1"/>
          </p:cNvCxnSpPr>
          <p:nvPr/>
        </p:nvCxnSpPr>
        <p:spPr>
          <a:xfrm flipH="1">
            <a:off x="10028767" y="4263353"/>
            <a:ext cx="1941" cy="55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A096D2F-1BB9-6559-7A9B-4EE3A102CEF7}"/>
              </a:ext>
            </a:extLst>
          </p:cNvPr>
          <p:cNvCxnSpPr>
            <a:cxnSpLocks/>
            <a:stCxn id="7" idx="5"/>
            <a:endCxn id="42" idx="2"/>
          </p:cNvCxnSpPr>
          <p:nvPr/>
        </p:nvCxnSpPr>
        <p:spPr>
          <a:xfrm rot="16200000" flipH="1">
            <a:off x="6658444" y="3260338"/>
            <a:ext cx="1314226" cy="299479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Flowchart: Decision 55">
            <a:extLst>
              <a:ext uri="{FF2B5EF4-FFF2-40B4-BE49-F238E27FC236}">
                <a16:creationId xmlns:a16="http://schemas.microsoft.com/office/drawing/2014/main" id="{55734DBF-BE90-D255-96E7-4F5A51B066DD}"/>
              </a:ext>
            </a:extLst>
          </p:cNvPr>
          <p:cNvSpPr/>
          <p:nvPr/>
        </p:nvSpPr>
        <p:spPr>
          <a:xfrm>
            <a:off x="4472097" y="4820353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VAII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59AB27A-3F1D-365D-0B2A-EA10AC4ED61D}"/>
              </a:ext>
            </a:extLst>
          </p:cNvPr>
          <p:cNvCxnSpPr>
            <a:cxnSpLocks/>
          </p:cNvCxnSpPr>
          <p:nvPr/>
        </p:nvCxnSpPr>
        <p:spPr>
          <a:xfrm flipH="1">
            <a:off x="5353066" y="4238547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E909C612-BB0B-FFE7-FB9C-948F23341380}"/>
              </a:ext>
            </a:extLst>
          </p:cNvPr>
          <p:cNvSpPr/>
          <p:nvPr/>
        </p:nvSpPr>
        <p:spPr>
          <a:xfrm>
            <a:off x="3089709" y="4366172"/>
            <a:ext cx="2162722" cy="77370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VAII atau </a:t>
            </a:r>
            <a:r>
              <a:rPr lang="en-US" dirty="0" err="1"/>
              <a:t>Alt+V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9FF7C9-F2CD-42B7-1B81-C834512C8BC1}"/>
              </a:ext>
            </a:extLst>
          </p:cNvPr>
          <p:cNvCxnSpPr/>
          <p:nvPr/>
        </p:nvCxnSpPr>
        <p:spPr>
          <a:xfrm flipV="1">
            <a:off x="3089709" y="2681844"/>
            <a:ext cx="0" cy="2958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22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346804" y="2681844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5869315" y="2673523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Memeriksa</a:t>
            </a:r>
            <a:r>
              <a:rPr lang="en-US" dirty="0"/>
              <a:t> camera </a:t>
            </a:r>
            <a:r>
              <a:rPr lang="en-US" dirty="0" err="1"/>
              <a:t>jika</a:t>
            </a:r>
            <a:r>
              <a:rPr lang="en-US" dirty="0"/>
              <a:t> camera sudah </a:t>
            </a:r>
            <a:r>
              <a:rPr lang="en-US" dirty="0" err="1"/>
              <a:t>diperiksa</a:t>
            </a:r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</p:cNvCxnSpPr>
          <p:nvPr/>
        </p:nvCxnSpPr>
        <p:spPr>
          <a:xfrm>
            <a:off x="6213557" y="3859648"/>
            <a:ext cx="13574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Display 27">
            <a:extLst>
              <a:ext uri="{FF2B5EF4-FFF2-40B4-BE49-F238E27FC236}">
                <a16:creationId xmlns:a16="http://schemas.microsoft.com/office/drawing/2014/main" id="{29AB6F99-A0D7-CCA6-F6AF-8F12005C12AA}"/>
              </a:ext>
            </a:extLst>
          </p:cNvPr>
          <p:cNvSpPr/>
          <p:nvPr/>
        </p:nvSpPr>
        <p:spPr>
          <a:xfrm flipH="1">
            <a:off x="8697913" y="4844570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Video call, </a:t>
            </a:r>
            <a:r>
              <a:rPr lang="en-US" dirty="0" err="1">
                <a:solidFill>
                  <a:sysClr val="windowText" lastClr="000000"/>
                </a:solidFill>
              </a:rPr>
              <a:t>emosi</a:t>
            </a:r>
            <a:r>
              <a:rPr lang="en-US" dirty="0">
                <a:solidFill>
                  <a:sysClr val="windowText" lastClr="000000"/>
                </a:solidFill>
              </a:rPr>
              <a:t>, dan </a:t>
            </a:r>
            <a:r>
              <a:rPr lang="en-US" dirty="0" err="1">
                <a:solidFill>
                  <a:sysClr val="windowText" lastClr="000000"/>
                </a:solidFill>
              </a:rPr>
              <a:t>objek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ditampilkan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80A806-AFB5-D3C6-9345-86F3945E42A4}"/>
              </a:ext>
            </a:extLst>
          </p:cNvPr>
          <p:cNvCxnSpPr>
            <a:cxnSpLocks/>
          </p:cNvCxnSpPr>
          <p:nvPr/>
        </p:nvCxnSpPr>
        <p:spPr>
          <a:xfrm>
            <a:off x="9137184" y="3778529"/>
            <a:ext cx="1127018" cy="5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38F6C5A-0FE7-BB0C-A614-3BFA7E72953C}"/>
              </a:ext>
            </a:extLst>
          </p:cNvPr>
          <p:cNvCxnSpPr>
            <a:cxnSpLocks/>
            <a:endCxn id="28" idx="1"/>
          </p:cNvCxnSpPr>
          <p:nvPr/>
        </p:nvCxnSpPr>
        <p:spPr>
          <a:xfrm rot="5400000">
            <a:off x="10208029" y="4812076"/>
            <a:ext cx="1013048" cy="2409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lowchart: Display 49">
            <a:extLst>
              <a:ext uri="{FF2B5EF4-FFF2-40B4-BE49-F238E27FC236}">
                <a16:creationId xmlns:a16="http://schemas.microsoft.com/office/drawing/2014/main" id="{1D725BD1-7D37-E5AC-CA27-0116FAA73268}"/>
              </a:ext>
            </a:extLst>
          </p:cNvPr>
          <p:cNvSpPr/>
          <p:nvPr/>
        </p:nvSpPr>
        <p:spPr>
          <a:xfrm>
            <a:off x="6750351" y="4816680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Pesan Err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5ECAC5A-C6EC-56E8-C88C-3FC2D72AC637}"/>
              </a:ext>
            </a:extLst>
          </p:cNvPr>
          <p:cNvCxnSpPr>
            <a:cxnSpLocks/>
            <a:endCxn id="50" idx="1"/>
          </p:cNvCxnSpPr>
          <p:nvPr/>
        </p:nvCxnSpPr>
        <p:spPr>
          <a:xfrm rot="10800000" flipV="1">
            <a:off x="6750351" y="3859649"/>
            <a:ext cx="820626" cy="1551524"/>
          </a:xfrm>
          <a:prstGeom prst="bentConnector3">
            <a:avLst>
              <a:gd name="adj1" fmla="val 1278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Data 28">
            <a:extLst>
              <a:ext uri="{FF2B5EF4-FFF2-40B4-BE49-F238E27FC236}">
                <a16:creationId xmlns:a16="http://schemas.microsoft.com/office/drawing/2014/main" id="{A77DABE7-1DA8-77A6-2DDF-6192E751173D}"/>
              </a:ext>
            </a:extLst>
          </p:cNvPr>
          <p:cNvSpPr/>
          <p:nvPr/>
        </p:nvSpPr>
        <p:spPr>
          <a:xfrm>
            <a:off x="4642830" y="3271379"/>
            <a:ext cx="1804037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webview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create_window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B6E24C4-2248-A3B8-F3CC-5E7D13D93103}"/>
              </a:ext>
            </a:extLst>
          </p:cNvPr>
          <p:cNvSpPr/>
          <p:nvPr/>
        </p:nvSpPr>
        <p:spPr>
          <a:xfrm>
            <a:off x="7586794" y="3263009"/>
            <a:ext cx="1434640" cy="116085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ysClr val="windowText" lastClr="000000"/>
                </a:solidFill>
              </a:rPr>
              <a:t>Camera</a:t>
            </a:r>
          </a:p>
        </p:txBody>
      </p:sp>
      <p:sp>
        <p:nvSpPr>
          <p:cNvPr id="20" name="Flowchart: Card 19">
            <a:extLst>
              <a:ext uri="{FF2B5EF4-FFF2-40B4-BE49-F238E27FC236}">
                <a16:creationId xmlns:a16="http://schemas.microsoft.com/office/drawing/2014/main" id="{F86B6FBF-4217-FFBD-5FF8-BF50403B7E8C}"/>
              </a:ext>
            </a:extLst>
          </p:cNvPr>
          <p:cNvSpPr/>
          <p:nvPr/>
        </p:nvSpPr>
        <p:spPr>
          <a:xfrm>
            <a:off x="9507755" y="3325000"/>
            <a:ext cx="1896177" cy="1013044"/>
          </a:xfrm>
          <a:prstGeom prst="flowChartPunchedCar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Membuat room, </a:t>
            </a:r>
            <a:r>
              <a:rPr lang="en-US" dirty="0" err="1">
                <a:solidFill>
                  <a:sysClr val="windowText" lastClr="000000"/>
                </a:solidFill>
              </a:rPr>
              <a:t>mendeteksi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emosi</a:t>
            </a:r>
            <a:r>
              <a:rPr lang="en-US" dirty="0">
                <a:solidFill>
                  <a:sysClr val="windowText" lastClr="000000"/>
                </a:solidFill>
              </a:rPr>
              <a:t>, dan object user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651F21-51DE-DBB8-76ED-A3E3C6F0CF59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 flipV="1">
            <a:off x="9021434" y="3831522"/>
            <a:ext cx="486321" cy="11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A9560F05-A80E-E995-F311-AEF6A8D576F6}"/>
              </a:ext>
            </a:extLst>
          </p:cNvPr>
          <p:cNvSpPr/>
          <p:nvPr/>
        </p:nvSpPr>
        <p:spPr>
          <a:xfrm>
            <a:off x="4472097" y="4820353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EMAI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EC8118-AA0F-C2FF-873A-5F77DB1889F1}"/>
              </a:ext>
            </a:extLst>
          </p:cNvPr>
          <p:cNvCxnSpPr>
            <a:cxnSpLocks/>
          </p:cNvCxnSpPr>
          <p:nvPr/>
        </p:nvCxnSpPr>
        <p:spPr>
          <a:xfrm flipH="1">
            <a:off x="5353066" y="4238547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CB1C5A62-4E59-9058-825E-99F14030F555}"/>
              </a:ext>
            </a:extLst>
          </p:cNvPr>
          <p:cNvSpPr/>
          <p:nvPr/>
        </p:nvSpPr>
        <p:spPr>
          <a:xfrm>
            <a:off x="3141095" y="4382413"/>
            <a:ext cx="2111335" cy="75747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EMAI atau </a:t>
            </a:r>
            <a:r>
              <a:rPr lang="en-US" dirty="0" err="1"/>
              <a:t>Alt+E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15B534-87DE-6489-B711-11FF55909B45}"/>
              </a:ext>
            </a:extLst>
          </p:cNvPr>
          <p:cNvCxnSpPr/>
          <p:nvPr/>
        </p:nvCxnSpPr>
        <p:spPr>
          <a:xfrm flipV="1">
            <a:off x="3089709" y="2681844"/>
            <a:ext cx="0" cy="2958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669BAD94-0D81-1D00-F084-E8C737405B79}"/>
              </a:ext>
            </a:extLst>
          </p:cNvPr>
          <p:cNvSpPr/>
          <p:nvPr/>
        </p:nvSpPr>
        <p:spPr>
          <a:xfrm>
            <a:off x="2769903" y="2611441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Menjalankan </a:t>
            </a:r>
            <a:r>
              <a:rPr lang="en-US" dirty="0" err="1"/>
              <a:t>webview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0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346804" y="2681844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1790A086-9AA4-250B-DFA8-1CE09A8535ED}"/>
              </a:ext>
            </a:extLst>
          </p:cNvPr>
          <p:cNvSpPr/>
          <p:nvPr/>
        </p:nvSpPr>
        <p:spPr>
          <a:xfrm>
            <a:off x="5869315" y="2673523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Memeriksa</a:t>
            </a:r>
            <a:r>
              <a:rPr lang="en-US" dirty="0"/>
              <a:t> camera </a:t>
            </a:r>
            <a:r>
              <a:rPr lang="en-US" dirty="0" err="1"/>
              <a:t>jika</a:t>
            </a:r>
            <a:r>
              <a:rPr lang="en-US" dirty="0"/>
              <a:t> camera sudah </a:t>
            </a:r>
            <a:r>
              <a:rPr lang="en-US" dirty="0" err="1"/>
              <a:t>diperiksa</a:t>
            </a:r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</p:cNvCxnSpPr>
          <p:nvPr/>
        </p:nvCxnSpPr>
        <p:spPr>
          <a:xfrm>
            <a:off x="6213557" y="3859648"/>
            <a:ext cx="13574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Display 27">
            <a:extLst>
              <a:ext uri="{FF2B5EF4-FFF2-40B4-BE49-F238E27FC236}">
                <a16:creationId xmlns:a16="http://schemas.microsoft.com/office/drawing/2014/main" id="{29AB6F99-A0D7-CCA6-F6AF-8F12005C12AA}"/>
              </a:ext>
            </a:extLst>
          </p:cNvPr>
          <p:cNvSpPr/>
          <p:nvPr/>
        </p:nvSpPr>
        <p:spPr>
          <a:xfrm flipH="1">
            <a:off x="8697913" y="4844570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Emosi</a:t>
            </a:r>
            <a:r>
              <a:rPr lang="en-US" dirty="0">
                <a:solidFill>
                  <a:sysClr val="windowText" lastClr="000000"/>
                </a:solidFill>
              </a:rPr>
              <a:t> user </a:t>
            </a:r>
            <a:r>
              <a:rPr lang="en-US" dirty="0" err="1">
                <a:solidFill>
                  <a:sysClr val="windowText" lastClr="000000"/>
                </a:solidFill>
              </a:rPr>
              <a:t>ditampilkan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80A806-AFB5-D3C6-9345-86F3945E42A4}"/>
              </a:ext>
            </a:extLst>
          </p:cNvPr>
          <p:cNvCxnSpPr>
            <a:cxnSpLocks/>
          </p:cNvCxnSpPr>
          <p:nvPr/>
        </p:nvCxnSpPr>
        <p:spPr>
          <a:xfrm>
            <a:off x="9137184" y="3778529"/>
            <a:ext cx="1127018" cy="5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38F6C5A-0FE7-BB0C-A614-3BFA7E72953C}"/>
              </a:ext>
            </a:extLst>
          </p:cNvPr>
          <p:cNvCxnSpPr>
            <a:cxnSpLocks/>
            <a:endCxn id="28" idx="1"/>
          </p:cNvCxnSpPr>
          <p:nvPr/>
        </p:nvCxnSpPr>
        <p:spPr>
          <a:xfrm rot="5400000">
            <a:off x="10208029" y="4812076"/>
            <a:ext cx="1013048" cy="2409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lowchart: Display 49">
            <a:extLst>
              <a:ext uri="{FF2B5EF4-FFF2-40B4-BE49-F238E27FC236}">
                <a16:creationId xmlns:a16="http://schemas.microsoft.com/office/drawing/2014/main" id="{1D725BD1-7D37-E5AC-CA27-0116FAA73268}"/>
              </a:ext>
            </a:extLst>
          </p:cNvPr>
          <p:cNvSpPr/>
          <p:nvPr/>
        </p:nvSpPr>
        <p:spPr>
          <a:xfrm>
            <a:off x="6750351" y="4816680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Pesan Err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5ECAC5A-C6EC-56E8-C88C-3FC2D72AC637}"/>
              </a:ext>
            </a:extLst>
          </p:cNvPr>
          <p:cNvCxnSpPr>
            <a:cxnSpLocks/>
            <a:endCxn id="50" idx="1"/>
          </p:cNvCxnSpPr>
          <p:nvPr/>
        </p:nvCxnSpPr>
        <p:spPr>
          <a:xfrm rot="10800000" flipV="1">
            <a:off x="6750351" y="3859649"/>
            <a:ext cx="820626" cy="1551524"/>
          </a:xfrm>
          <a:prstGeom prst="bentConnector3">
            <a:avLst>
              <a:gd name="adj1" fmla="val 1278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Data 28">
            <a:extLst>
              <a:ext uri="{FF2B5EF4-FFF2-40B4-BE49-F238E27FC236}">
                <a16:creationId xmlns:a16="http://schemas.microsoft.com/office/drawing/2014/main" id="{A77DABE7-1DA8-77A6-2DDF-6192E751173D}"/>
              </a:ext>
            </a:extLst>
          </p:cNvPr>
          <p:cNvSpPr/>
          <p:nvPr/>
        </p:nvSpPr>
        <p:spPr>
          <a:xfrm>
            <a:off x="4642830" y="3271379"/>
            <a:ext cx="1804037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webview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create_window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B6E24C4-2248-A3B8-F3CC-5E7D13D93103}"/>
              </a:ext>
            </a:extLst>
          </p:cNvPr>
          <p:cNvSpPr/>
          <p:nvPr/>
        </p:nvSpPr>
        <p:spPr>
          <a:xfrm>
            <a:off x="7586794" y="3263009"/>
            <a:ext cx="1434640" cy="116085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ysClr val="windowText" lastClr="000000"/>
                </a:solidFill>
              </a:rPr>
              <a:t>Camera</a:t>
            </a:r>
          </a:p>
        </p:txBody>
      </p:sp>
      <p:sp>
        <p:nvSpPr>
          <p:cNvPr id="20" name="Flowchart: Card 19">
            <a:extLst>
              <a:ext uri="{FF2B5EF4-FFF2-40B4-BE49-F238E27FC236}">
                <a16:creationId xmlns:a16="http://schemas.microsoft.com/office/drawing/2014/main" id="{F86B6FBF-4217-FFBD-5FF8-BF50403B7E8C}"/>
              </a:ext>
            </a:extLst>
          </p:cNvPr>
          <p:cNvSpPr/>
          <p:nvPr/>
        </p:nvSpPr>
        <p:spPr>
          <a:xfrm>
            <a:off x="9507755" y="3325000"/>
            <a:ext cx="1896177" cy="1013044"/>
          </a:xfrm>
          <a:prstGeom prst="flowChartPunchedCar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Mendeteksi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emosi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651F21-51DE-DBB8-76ED-A3E3C6F0CF59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 flipV="1">
            <a:off x="9021434" y="3831522"/>
            <a:ext cx="486321" cy="11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A9560F05-A80E-E995-F311-AEF6A8D576F6}"/>
              </a:ext>
            </a:extLst>
          </p:cNvPr>
          <p:cNvSpPr/>
          <p:nvPr/>
        </p:nvSpPr>
        <p:spPr>
          <a:xfrm>
            <a:off x="4472097" y="4820353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Elena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EC8118-AA0F-C2FF-873A-5F77DB1889F1}"/>
              </a:ext>
            </a:extLst>
          </p:cNvPr>
          <p:cNvCxnSpPr>
            <a:cxnSpLocks/>
          </p:cNvCxnSpPr>
          <p:nvPr/>
        </p:nvCxnSpPr>
        <p:spPr>
          <a:xfrm flipH="1">
            <a:off x="5353066" y="4238547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DB294505-BE77-AD00-81BF-EF3203DFA978}"/>
              </a:ext>
            </a:extLst>
          </p:cNvPr>
          <p:cNvSpPr/>
          <p:nvPr/>
        </p:nvSpPr>
        <p:spPr>
          <a:xfrm>
            <a:off x="3014941" y="4382413"/>
            <a:ext cx="2352989" cy="67084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Elena atau </a:t>
            </a:r>
            <a:r>
              <a:rPr lang="en-US" dirty="0" err="1"/>
              <a:t>Ctrl+Alt+E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D7E41B-3A56-8B2C-96B7-D6ACB0F2D309}"/>
              </a:ext>
            </a:extLst>
          </p:cNvPr>
          <p:cNvCxnSpPr/>
          <p:nvPr/>
        </p:nvCxnSpPr>
        <p:spPr>
          <a:xfrm flipV="1">
            <a:off x="3089709" y="2681844"/>
            <a:ext cx="0" cy="2958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D7B9041C-89DB-313A-38FA-FE2E66E22484}"/>
              </a:ext>
            </a:extLst>
          </p:cNvPr>
          <p:cNvSpPr/>
          <p:nvPr/>
        </p:nvSpPr>
        <p:spPr>
          <a:xfrm>
            <a:off x="2769903" y="2611441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Menjalankan </a:t>
            </a:r>
            <a:r>
              <a:rPr lang="en-US" dirty="0" err="1"/>
              <a:t>webview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8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9D2A-034F-09D9-F774-17840B0CF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043" y="2773885"/>
            <a:ext cx="6676469" cy="31410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- Fitur Artificial Intelligence seperti AI assistant berupa </a:t>
            </a:r>
            <a:r>
              <a:rPr lang="en-US" dirty="0" err="1"/>
              <a:t>merapikan</a:t>
            </a:r>
            <a:r>
              <a:rPr lang="en-US" dirty="0"/>
              <a:t> folder,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Emosional</a:t>
            </a:r>
            <a:r>
              <a:rPr lang="en-US" dirty="0"/>
              <a:t> Wajah </a:t>
            </a:r>
            <a:r>
              <a:rPr lang="en-US" dirty="0" err="1"/>
              <a:t>seseorang</a:t>
            </a:r>
            <a:r>
              <a:rPr lang="en-US" dirty="0"/>
              <a:t>, agar membantu dalam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belajar, Video Call sesama kelompok </a:t>
            </a:r>
            <a:r>
              <a:rPr lang="en-US" dirty="0" err="1"/>
              <a:t>berkaitan</a:t>
            </a:r>
            <a:r>
              <a:rPr lang="en-US" dirty="0"/>
              <a:t> dengan </a:t>
            </a:r>
            <a:r>
              <a:rPr lang="en-US" dirty="0" err="1"/>
              <a:t>aktivitas</a:t>
            </a:r>
            <a:r>
              <a:rPr lang="en-US" dirty="0"/>
              <a:t> belajar.</a:t>
            </a:r>
          </a:p>
          <a:p>
            <a:r>
              <a:rPr lang="en-US" dirty="0"/>
              <a:t>- Fitur Rekam Video Conference, </a:t>
            </a:r>
            <a:r>
              <a:rPr lang="en-US" dirty="0" err="1"/>
              <a:t>terkadang</a:t>
            </a:r>
            <a:r>
              <a:rPr lang="en-US" dirty="0"/>
              <a:t> saat zoom, ataupun meet </a:t>
            </a:r>
            <a:r>
              <a:rPr lang="en-US" dirty="0" err="1"/>
              <a:t>dari</a:t>
            </a:r>
            <a:r>
              <a:rPr lang="en-US" dirty="0"/>
              <a:t> dosen lupa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merekam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perkulihan</a:t>
            </a:r>
            <a:r>
              <a:rPr lang="en-US" dirty="0"/>
              <a:t>, daripada mengganggu </a:t>
            </a:r>
            <a:r>
              <a:rPr lang="en-US" dirty="0" err="1"/>
              <a:t>aktivitas</a:t>
            </a:r>
            <a:r>
              <a:rPr lang="en-US" dirty="0"/>
              <a:t> kuliah tersebut, </a:t>
            </a:r>
            <a:r>
              <a:rPr lang="en-US" dirty="0" err="1"/>
              <a:t>fitur</a:t>
            </a:r>
            <a:r>
              <a:rPr lang="en-US" dirty="0"/>
              <a:t> ini sangat membantu dalam </a:t>
            </a:r>
            <a:r>
              <a:rPr lang="en-US" dirty="0" err="1"/>
              <a:t>merekam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perkulihan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daring dan dapat </a:t>
            </a:r>
            <a:r>
              <a:rPr lang="en-US" dirty="0" err="1"/>
              <a:t>mengunduhnya</a:t>
            </a:r>
            <a:r>
              <a:rPr lang="en-US" dirty="0"/>
              <a:t> rekaman tersebut </a:t>
            </a:r>
            <a:r>
              <a:rPr lang="en-US" dirty="0" err="1"/>
              <a:t>secara</a:t>
            </a:r>
            <a:r>
              <a:rPr lang="en-US" dirty="0"/>
              <a:t> offline.</a:t>
            </a:r>
          </a:p>
          <a:p>
            <a:r>
              <a:rPr lang="en-US" i="1" dirty="0"/>
              <a:t>- </a:t>
            </a:r>
            <a:r>
              <a:rPr lang="en-US" dirty="0"/>
              <a:t>Fitur Elena, dalam mengumpulkan tugas </a:t>
            </a:r>
            <a:r>
              <a:rPr lang="en-US" dirty="0" err="1"/>
              <a:t>terkadang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males dalam </a:t>
            </a:r>
            <a:r>
              <a:rPr lang="en-US" dirty="0" err="1"/>
              <a:t>membuka</a:t>
            </a:r>
            <a:r>
              <a:rPr lang="en-US" dirty="0"/>
              <a:t> browser, dengan </a:t>
            </a:r>
            <a:r>
              <a:rPr lang="en-US" dirty="0" err="1"/>
              <a:t>catatanku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ini dapat dibuka dengan shortcut 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Ctrl+Alt+E</a:t>
            </a:r>
            <a:r>
              <a:rPr lang="en-US" dirty="0"/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65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346804" y="2681844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</p:cNvCxnSpPr>
          <p:nvPr/>
        </p:nvCxnSpPr>
        <p:spPr>
          <a:xfrm>
            <a:off x="6213557" y="3859648"/>
            <a:ext cx="13574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Display 27">
            <a:extLst>
              <a:ext uri="{FF2B5EF4-FFF2-40B4-BE49-F238E27FC236}">
                <a16:creationId xmlns:a16="http://schemas.microsoft.com/office/drawing/2014/main" id="{29AB6F99-A0D7-CCA6-F6AF-8F12005C12AA}"/>
              </a:ext>
            </a:extLst>
          </p:cNvPr>
          <p:cNvSpPr/>
          <p:nvPr/>
        </p:nvSpPr>
        <p:spPr>
          <a:xfrm>
            <a:off x="9756281" y="3169646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Menampilkan website </a:t>
            </a:r>
            <a:r>
              <a:rPr lang="en-US" dirty="0" err="1">
                <a:solidFill>
                  <a:sysClr val="windowText" lastClr="000000"/>
                </a:solidFill>
              </a:rPr>
              <a:t>elena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0" name="Flowchart: Display 49">
            <a:extLst>
              <a:ext uri="{FF2B5EF4-FFF2-40B4-BE49-F238E27FC236}">
                <a16:creationId xmlns:a16="http://schemas.microsoft.com/office/drawing/2014/main" id="{1D725BD1-7D37-E5AC-CA27-0116FAA73268}"/>
              </a:ext>
            </a:extLst>
          </p:cNvPr>
          <p:cNvSpPr/>
          <p:nvPr/>
        </p:nvSpPr>
        <p:spPr>
          <a:xfrm>
            <a:off x="6750351" y="4816680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Pesan Err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5ECAC5A-C6EC-56E8-C88C-3FC2D72AC637}"/>
              </a:ext>
            </a:extLst>
          </p:cNvPr>
          <p:cNvCxnSpPr>
            <a:cxnSpLocks/>
            <a:endCxn id="50" idx="1"/>
          </p:cNvCxnSpPr>
          <p:nvPr/>
        </p:nvCxnSpPr>
        <p:spPr>
          <a:xfrm rot="10800000" flipV="1">
            <a:off x="6750351" y="3859649"/>
            <a:ext cx="820626" cy="1551524"/>
          </a:xfrm>
          <a:prstGeom prst="bentConnector3">
            <a:avLst>
              <a:gd name="adj1" fmla="val 1278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Data 28">
            <a:extLst>
              <a:ext uri="{FF2B5EF4-FFF2-40B4-BE49-F238E27FC236}">
                <a16:creationId xmlns:a16="http://schemas.microsoft.com/office/drawing/2014/main" id="{A77DABE7-1DA8-77A6-2DDF-6192E751173D}"/>
              </a:ext>
            </a:extLst>
          </p:cNvPr>
          <p:cNvSpPr/>
          <p:nvPr/>
        </p:nvSpPr>
        <p:spPr>
          <a:xfrm>
            <a:off x="4642830" y="3271379"/>
            <a:ext cx="1804037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webview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create_window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A9560F05-A80E-E995-F311-AEF6A8D576F6}"/>
              </a:ext>
            </a:extLst>
          </p:cNvPr>
          <p:cNvSpPr/>
          <p:nvPr/>
        </p:nvSpPr>
        <p:spPr>
          <a:xfrm>
            <a:off x="4472097" y="4820353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Google </a:t>
            </a:r>
            <a:r>
              <a:rPr lang="en-US" dirty="0" err="1">
                <a:solidFill>
                  <a:sysClr val="windowText" lastClr="000000"/>
                </a:solidFill>
              </a:rPr>
              <a:t>Cleassroom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EC8118-AA0F-C2FF-873A-5F77DB1889F1}"/>
              </a:ext>
            </a:extLst>
          </p:cNvPr>
          <p:cNvCxnSpPr>
            <a:cxnSpLocks/>
          </p:cNvCxnSpPr>
          <p:nvPr/>
        </p:nvCxnSpPr>
        <p:spPr>
          <a:xfrm flipH="1">
            <a:off x="5353066" y="4238547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DB294505-BE77-AD00-81BF-EF3203DFA978}"/>
              </a:ext>
            </a:extLst>
          </p:cNvPr>
          <p:cNvSpPr/>
          <p:nvPr/>
        </p:nvSpPr>
        <p:spPr>
          <a:xfrm>
            <a:off x="2989099" y="4382413"/>
            <a:ext cx="2263332" cy="93072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Google Classroom atau </a:t>
            </a:r>
            <a:r>
              <a:rPr lang="en-US" dirty="0" err="1"/>
              <a:t>Ctrl+Alt+G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sp>
        <p:nvSpPr>
          <p:cNvPr id="25" name="Flowchart: Data 24">
            <a:extLst>
              <a:ext uri="{FF2B5EF4-FFF2-40B4-BE49-F238E27FC236}">
                <a16:creationId xmlns:a16="http://schemas.microsoft.com/office/drawing/2014/main" id="{7C71AA51-7AF2-0254-FCAB-0D58EB1AD8D4}"/>
              </a:ext>
            </a:extLst>
          </p:cNvPr>
          <p:cNvSpPr/>
          <p:nvPr/>
        </p:nvSpPr>
        <p:spPr>
          <a:xfrm>
            <a:off x="7441527" y="3257615"/>
            <a:ext cx="1804037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Membuka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alamat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elena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AA7F52-DEBD-5449-B01B-04FD9014219B}"/>
              </a:ext>
            </a:extLst>
          </p:cNvPr>
          <p:cNvCxnSpPr>
            <a:stCxn id="25" idx="5"/>
            <a:endCxn id="28" idx="1"/>
          </p:cNvCxnSpPr>
          <p:nvPr/>
        </p:nvCxnSpPr>
        <p:spPr>
          <a:xfrm>
            <a:off x="9065160" y="3764139"/>
            <a:ext cx="691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CF8855-EAE5-0AF8-D8E3-9099F62E5559}"/>
              </a:ext>
            </a:extLst>
          </p:cNvPr>
          <p:cNvCxnSpPr/>
          <p:nvPr/>
        </p:nvCxnSpPr>
        <p:spPr>
          <a:xfrm flipV="1">
            <a:off x="3089709" y="2681844"/>
            <a:ext cx="0" cy="2958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A4B1D233-CED3-7D0D-2A96-460E85BB3BAE}"/>
              </a:ext>
            </a:extLst>
          </p:cNvPr>
          <p:cNvSpPr/>
          <p:nvPr/>
        </p:nvSpPr>
        <p:spPr>
          <a:xfrm>
            <a:off x="2769903" y="2611441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Menjalankan </a:t>
            </a:r>
            <a:r>
              <a:rPr lang="en-US" dirty="0" err="1"/>
              <a:t>webview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44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346804" y="2681844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</p:cNvCxnSpPr>
          <p:nvPr/>
        </p:nvCxnSpPr>
        <p:spPr>
          <a:xfrm>
            <a:off x="6213557" y="3859648"/>
            <a:ext cx="13574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Display 27">
            <a:extLst>
              <a:ext uri="{FF2B5EF4-FFF2-40B4-BE49-F238E27FC236}">
                <a16:creationId xmlns:a16="http://schemas.microsoft.com/office/drawing/2014/main" id="{29AB6F99-A0D7-CCA6-F6AF-8F12005C12AA}"/>
              </a:ext>
            </a:extLst>
          </p:cNvPr>
          <p:cNvSpPr/>
          <p:nvPr/>
        </p:nvSpPr>
        <p:spPr>
          <a:xfrm>
            <a:off x="9756281" y="3169646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Menampilkan website Google Classroom</a:t>
            </a:r>
          </a:p>
        </p:txBody>
      </p:sp>
      <p:sp>
        <p:nvSpPr>
          <p:cNvPr id="50" name="Flowchart: Display 49">
            <a:extLst>
              <a:ext uri="{FF2B5EF4-FFF2-40B4-BE49-F238E27FC236}">
                <a16:creationId xmlns:a16="http://schemas.microsoft.com/office/drawing/2014/main" id="{1D725BD1-7D37-E5AC-CA27-0116FAA73268}"/>
              </a:ext>
            </a:extLst>
          </p:cNvPr>
          <p:cNvSpPr/>
          <p:nvPr/>
        </p:nvSpPr>
        <p:spPr>
          <a:xfrm>
            <a:off x="6750351" y="4816680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Pesan Err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5ECAC5A-C6EC-56E8-C88C-3FC2D72AC637}"/>
              </a:ext>
            </a:extLst>
          </p:cNvPr>
          <p:cNvCxnSpPr>
            <a:cxnSpLocks/>
            <a:endCxn id="50" idx="1"/>
          </p:cNvCxnSpPr>
          <p:nvPr/>
        </p:nvCxnSpPr>
        <p:spPr>
          <a:xfrm rot="10800000" flipV="1">
            <a:off x="6750351" y="3859649"/>
            <a:ext cx="820626" cy="1551524"/>
          </a:xfrm>
          <a:prstGeom prst="bentConnector3">
            <a:avLst>
              <a:gd name="adj1" fmla="val 1278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Data 28">
            <a:extLst>
              <a:ext uri="{FF2B5EF4-FFF2-40B4-BE49-F238E27FC236}">
                <a16:creationId xmlns:a16="http://schemas.microsoft.com/office/drawing/2014/main" id="{A77DABE7-1DA8-77A6-2DDF-6192E751173D}"/>
              </a:ext>
            </a:extLst>
          </p:cNvPr>
          <p:cNvSpPr/>
          <p:nvPr/>
        </p:nvSpPr>
        <p:spPr>
          <a:xfrm>
            <a:off x="4642830" y="3271379"/>
            <a:ext cx="1804037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webview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create_window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A9560F05-A80E-E995-F311-AEF6A8D576F6}"/>
              </a:ext>
            </a:extLst>
          </p:cNvPr>
          <p:cNvSpPr/>
          <p:nvPr/>
        </p:nvSpPr>
        <p:spPr>
          <a:xfrm>
            <a:off x="4472097" y="4820353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Google Drive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EC8118-AA0F-C2FF-873A-5F77DB1889F1}"/>
              </a:ext>
            </a:extLst>
          </p:cNvPr>
          <p:cNvCxnSpPr>
            <a:cxnSpLocks/>
          </p:cNvCxnSpPr>
          <p:nvPr/>
        </p:nvCxnSpPr>
        <p:spPr>
          <a:xfrm flipH="1">
            <a:off x="5353066" y="4238547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DB294505-BE77-AD00-81BF-EF3203DFA978}"/>
              </a:ext>
            </a:extLst>
          </p:cNvPr>
          <p:cNvSpPr/>
          <p:nvPr/>
        </p:nvSpPr>
        <p:spPr>
          <a:xfrm>
            <a:off x="3167761" y="4382413"/>
            <a:ext cx="2084669" cy="78634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Drive atau </a:t>
            </a:r>
            <a:r>
              <a:rPr lang="en-US" dirty="0" err="1"/>
              <a:t>Ctrl+Alt+D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sp>
        <p:nvSpPr>
          <p:cNvPr id="25" name="Flowchart: Data 24">
            <a:extLst>
              <a:ext uri="{FF2B5EF4-FFF2-40B4-BE49-F238E27FC236}">
                <a16:creationId xmlns:a16="http://schemas.microsoft.com/office/drawing/2014/main" id="{7C71AA51-7AF2-0254-FCAB-0D58EB1AD8D4}"/>
              </a:ext>
            </a:extLst>
          </p:cNvPr>
          <p:cNvSpPr/>
          <p:nvPr/>
        </p:nvSpPr>
        <p:spPr>
          <a:xfrm>
            <a:off x="7409675" y="3207125"/>
            <a:ext cx="2000856" cy="1124795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Membuka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alamat</a:t>
            </a:r>
            <a:r>
              <a:rPr lang="en-US" dirty="0">
                <a:solidFill>
                  <a:sysClr val="windowText" lastClr="000000"/>
                </a:solidFill>
              </a:rPr>
              <a:t> Google Classroom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AA7F52-DEBD-5449-B01B-04FD9014219B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 flipV="1">
            <a:off x="9210445" y="3764139"/>
            <a:ext cx="545836" cy="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15BDC3-77F4-11F8-1A12-F585602E39BA}"/>
              </a:ext>
            </a:extLst>
          </p:cNvPr>
          <p:cNvCxnSpPr/>
          <p:nvPr/>
        </p:nvCxnSpPr>
        <p:spPr>
          <a:xfrm flipV="1">
            <a:off x="3089709" y="2681844"/>
            <a:ext cx="0" cy="2958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D8680AEC-11CD-80C3-1274-F30B1DDDD045}"/>
              </a:ext>
            </a:extLst>
          </p:cNvPr>
          <p:cNvSpPr/>
          <p:nvPr/>
        </p:nvSpPr>
        <p:spPr>
          <a:xfrm>
            <a:off x="2769903" y="2611441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Menjalankan </a:t>
            </a:r>
            <a:r>
              <a:rPr lang="en-US" dirty="0" err="1"/>
              <a:t>webview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6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346804" y="2681844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</p:cNvCxnSpPr>
          <p:nvPr/>
        </p:nvCxnSpPr>
        <p:spPr>
          <a:xfrm>
            <a:off x="6213557" y="3859648"/>
            <a:ext cx="13574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Display 27">
            <a:extLst>
              <a:ext uri="{FF2B5EF4-FFF2-40B4-BE49-F238E27FC236}">
                <a16:creationId xmlns:a16="http://schemas.microsoft.com/office/drawing/2014/main" id="{29AB6F99-A0D7-CCA6-F6AF-8F12005C12AA}"/>
              </a:ext>
            </a:extLst>
          </p:cNvPr>
          <p:cNvSpPr/>
          <p:nvPr/>
        </p:nvSpPr>
        <p:spPr>
          <a:xfrm>
            <a:off x="9756281" y="3169646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Menampilkan website Google Drive</a:t>
            </a:r>
          </a:p>
        </p:txBody>
      </p:sp>
      <p:sp>
        <p:nvSpPr>
          <p:cNvPr id="50" name="Flowchart: Display 49">
            <a:extLst>
              <a:ext uri="{FF2B5EF4-FFF2-40B4-BE49-F238E27FC236}">
                <a16:creationId xmlns:a16="http://schemas.microsoft.com/office/drawing/2014/main" id="{1D725BD1-7D37-E5AC-CA27-0116FAA73268}"/>
              </a:ext>
            </a:extLst>
          </p:cNvPr>
          <p:cNvSpPr/>
          <p:nvPr/>
        </p:nvSpPr>
        <p:spPr>
          <a:xfrm>
            <a:off x="6750351" y="4816680"/>
            <a:ext cx="1896177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Pesan Err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5ECAC5A-C6EC-56E8-C88C-3FC2D72AC637}"/>
              </a:ext>
            </a:extLst>
          </p:cNvPr>
          <p:cNvCxnSpPr>
            <a:cxnSpLocks/>
            <a:endCxn id="50" idx="1"/>
          </p:cNvCxnSpPr>
          <p:nvPr/>
        </p:nvCxnSpPr>
        <p:spPr>
          <a:xfrm rot="10800000" flipV="1">
            <a:off x="6750351" y="3859649"/>
            <a:ext cx="820626" cy="1551524"/>
          </a:xfrm>
          <a:prstGeom prst="bentConnector3">
            <a:avLst>
              <a:gd name="adj1" fmla="val 1278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Data 28">
            <a:extLst>
              <a:ext uri="{FF2B5EF4-FFF2-40B4-BE49-F238E27FC236}">
                <a16:creationId xmlns:a16="http://schemas.microsoft.com/office/drawing/2014/main" id="{A77DABE7-1DA8-77A6-2DDF-6192E751173D}"/>
              </a:ext>
            </a:extLst>
          </p:cNvPr>
          <p:cNvSpPr/>
          <p:nvPr/>
        </p:nvSpPr>
        <p:spPr>
          <a:xfrm>
            <a:off x="4642830" y="3271379"/>
            <a:ext cx="1804037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webview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create_window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A9560F05-A80E-E995-F311-AEF6A8D576F6}"/>
              </a:ext>
            </a:extLst>
          </p:cNvPr>
          <p:cNvSpPr/>
          <p:nvPr/>
        </p:nvSpPr>
        <p:spPr>
          <a:xfrm>
            <a:off x="4472097" y="4820353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Cloud GALIH RIDHO UTOMO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EC8118-AA0F-C2FF-873A-5F77DB1889F1}"/>
              </a:ext>
            </a:extLst>
          </p:cNvPr>
          <p:cNvCxnSpPr>
            <a:cxnSpLocks/>
          </p:cNvCxnSpPr>
          <p:nvPr/>
        </p:nvCxnSpPr>
        <p:spPr>
          <a:xfrm flipH="1">
            <a:off x="5353066" y="4238547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DB294505-BE77-AD00-81BF-EF3203DFA978}"/>
              </a:ext>
            </a:extLst>
          </p:cNvPr>
          <p:cNvSpPr/>
          <p:nvPr/>
        </p:nvSpPr>
        <p:spPr>
          <a:xfrm>
            <a:off x="3243713" y="4382413"/>
            <a:ext cx="2008717" cy="853721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Cloud atau </a:t>
            </a:r>
            <a:r>
              <a:rPr lang="en-US" dirty="0" err="1"/>
              <a:t>Ctrl+Alt+C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sp>
        <p:nvSpPr>
          <p:cNvPr id="25" name="Flowchart: Data 24">
            <a:extLst>
              <a:ext uri="{FF2B5EF4-FFF2-40B4-BE49-F238E27FC236}">
                <a16:creationId xmlns:a16="http://schemas.microsoft.com/office/drawing/2014/main" id="{7C71AA51-7AF2-0254-FCAB-0D58EB1AD8D4}"/>
              </a:ext>
            </a:extLst>
          </p:cNvPr>
          <p:cNvSpPr/>
          <p:nvPr/>
        </p:nvSpPr>
        <p:spPr>
          <a:xfrm>
            <a:off x="7409675" y="3207125"/>
            <a:ext cx="2000856" cy="1124795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Membuka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alamat</a:t>
            </a:r>
            <a:r>
              <a:rPr lang="en-US" dirty="0">
                <a:solidFill>
                  <a:sysClr val="windowText" lastClr="000000"/>
                </a:solidFill>
              </a:rPr>
              <a:t> Google Drive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AA7F52-DEBD-5449-B01B-04FD9014219B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 flipV="1">
            <a:off x="9210445" y="3764139"/>
            <a:ext cx="545836" cy="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3FBC44-F44B-E570-608F-97A1E25A3DAC}"/>
              </a:ext>
            </a:extLst>
          </p:cNvPr>
          <p:cNvCxnSpPr/>
          <p:nvPr/>
        </p:nvCxnSpPr>
        <p:spPr>
          <a:xfrm flipV="1">
            <a:off x="3089709" y="2681844"/>
            <a:ext cx="0" cy="2958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89D6936F-1CF6-451A-A7CE-11D950322229}"/>
              </a:ext>
            </a:extLst>
          </p:cNvPr>
          <p:cNvSpPr/>
          <p:nvPr/>
        </p:nvSpPr>
        <p:spPr>
          <a:xfrm>
            <a:off x="2769903" y="2611441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Menjalankan </a:t>
            </a:r>
            <a:r>
              <a:rPr lang="en-US" dirty="0" err="1"/>
              <a:t>webview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DF258-1752-E4F6-5B99-DDF360C531FC}"/>
              </a:ext>
            </a:extLst>
          </p:cNvPr>
          <p:cNvCxnSpPr>
            <a:cxnSpLocks/>
          </p:cNvCxnSpPr>
          <p:nvPr/>
        </p:nvCxnSpPr>
        <p:spPr>
          <a:xfrm flipH="1">
            <a:off x="5346804" y="2681844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A1036F-E8E4-3FDD-9F19-2051A6F4AC9D}"/>
              </a:ext>
            </a:extLst>
          </p:cNvPr>
          <p:cNvCxnSpPr>
            <a:cxnSpLocks/>
            <a:stCxn id="29" idx="5"/>
            <a:endCxn id="25" idx="2"/>
          </p:cNvCxnSpPr>
          <p:nvPr/>
        </p:nvCxnSpPr>
        <p:spPr>
          <a:xfrm>
            <a:off x="5871827" y="3777903"/>
            <a:ext cx="890952" cy="3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owchart: Display 27">
            <a:extLst>
              <a:ext uri="{FF2B5EF4-FFF2-40B4-BE49-F238E27FC236}">
                <a16:creationId xmlns:a16="http://schemas.microsoft.com/office/drawing/2014/main" id="{29AB6F99-A0D7-CCA6-F6AF-8F12005C12AA}"/>
              </a:ext>
            </a:extLst>
          </p:cNvPr>
          <p:cNvSpPr/>
          <p:nvPr/>
        </p:nvSpPr>
        <p:spPr>
          <a:xfrm>
            <a:off x="9361645" y="3169646"/>
            <a:ext cx="2194603" cy="1188986"/>
          </a:xfrm>
          <a:prstGeom prst="flowChartDisp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Menampilkan website Cloud GALIH RIDHO UTOMO</a:t>
            </a:r>
          </a:p>
        </p:txBody>
      </p:sp>
      <p:sp>
        <p:nvSpPr>
          <p:cNvPr id="29" name="Flowchart: Data 28">
            <a:extLst>
              <a:ext uri="{FF2B5EF4-FFF2-40B4-BE49-F238E27FC236}">
                <a16:creationId xmlns:a16="http://schemas.microsoft.com/office/drawing/2014/main" id="{A77DABE7-1DA8-77A6-2DDF-6192E751173D}"/>
              </a:ext>
            </a:extLst>
          </p:cNvPr>
          <p:cNvSpPr/>
          <p:nvPr/>
        </p:nvSpPr>
        <p:spPr>
          <a:xfrm>
            <a:off x="4248194" y="3271379"/>
            <a:ext cx="1804037" cy="1013048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webview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create_window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A9560F05-A80E-E995-F311-AEF6A8D576F6}"/>
              </a:ext>
            </a:extLst>
          </p:cNvPr>
          <p:cNvSpPr/>
          <p:nvPr/>
        </p:nvSpPr>
        <p:spPr>
          <a:xfrm>
            <a:off x="4472097" y="4820353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Galbot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EC8118-AA0F-C2FF-873A-5F77DB1889F1}"/>
              </a:ext>
            </a:extLst>
          </p:cNvPr>
          <p:cNvCxnSpPr>
            <a:cxnSpLocks/>
          </p:cNvCxnSpPr>
          <p:nvPr/>
        </p:nvCxnSpPr>
        <p:spPr>
          <a:xfrm flipH="1">
            <a:off x="5346804" y="4291808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DB294505-BE77-AD00-81BF-EF3203DFA978}"/>
              </a:ext>
            </a:extLst>
          </p:cNvPr>
          <p:cNvSpPr/>
          <p:nvPr/>
        </p:nvSpPr>
        <p:spPr>
          <a:xfrm>
            <a:off x="2997725" y="4379797"/>
            <a:ext cx="2353921" cy="82168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button </a:t>
            </a:r>
            <a:r>
              <a:rPr lang="en-US" dirty="0" err="1"/>
              <a:t>Galbot</a:t>
            </a:r>
            <a:r>
              <a:rPr lang="en-US" dirty="0"/>
              <a:t> atau </a:t>
            </a:r>
            <a:r>
              <a:rPr lang="en-US" dirty="0" err="1"/>
              <a:t>Alt+G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maka</a:t>
            </a:r>
          </a:p>
        </p:txBody>
      </p:sp>
      <p:sp>
        <p:nvSpPr>
          <p:cNvPr id="25" name="Flowchart: Data 24">
            <a:extLst>
              <a:ext uri="{FF2B5EF4-FFF2-40B4-BE49-F238E27FC236}">
                <a16:creationId xmlns:a16="http://schemas.microsoft.com/office/drawing/2014/main" id="{7C71AA51-7AF2-0254-FCAB-0D58EB1AD8D4}"/>
              </a:ext>
            </a:extLst>
          </p:cNvPr>
          <p:cNvSpPr/>
          <p:nvPr/>
        </p:nvSpPr>
        <p:spPr>
          <a:xfrm>
            <a:off x="6517721" y="3218994"/>
            <a:ext cx="2450583" cy="1124795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Membuka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alamat</a:t>
            </a:r>
            <a:r>
              <a:rPr lang="en-US" dirty="0">
                <a:solidFill>
                  <a:sysClr val="windowText" lastClr="000000"/>
                </a:solidFill>
              </a:rPr>
              <a:t> Cloud GALIH RIDHO UTOMO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AA7F52-DEBD-5449-B01B-04FD9014219B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 flipV="1">
            <a:off x="8723246" y="3764139"/>
            <a:ext cx="638399" cy="1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Action Button: Sound 19">
            <a:hlinkClick r:id="" action="ppaction://noaction" highlightClick="1">
              <a:snd r:embed="rId2" name="Galbot-song.wav"/>
            </a:hlinkClick>
            <a:extLst>
              <a:ext uri="{FF2B5EF4-FFF2-40B4-BE49-F238E27FC236}">
                <a16:creationId xmlns:a16="http://schemas.microsoft.com/office/drawing/2014/main" id="{412BE300-4C3A-F63A-5C68-98B1B4EBECE5}"/>
              </a:ext>
            </a:extLst>
          </p:cNvPr>
          <p:cNvSpPr/>
          <p:nvPr/>
        </p:nvSpPr>
        <p:spPr>
          <a:xfrm>
            <a:off x="7074568" y="4907764"/>
            <a:ext cx="1218024" cy="1118145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70B729-A2CB-FDEB-4A3C-95B1D306A775}"/>
              </a:ext>
            </a:extLst>
          </p:cNvPr>
          <p:cNvCxnSpPr>
            <a:cxnSpLocks/>
            <a:stCxn id="40" idx="3"/>
            <a:endCxn id="20" idx="2"/>
          </p:cNvCxnSpPr>
          <p:nvPr/>
        </p:nvCxnSpPr>
        <p:spPr>
          <a:xfrm>
            <a:off x="6237269" y="5457380"/>
            <a:ext cx="837299" cy="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Action Button: Document 31">
            <a:hlinkClick r:id="rId3" action="ppaction://hlinkfile" highlightClick="1"/>
            <a:extLst>
              <a:ext uri="{FF2B5EF4-FFF2-40B4-BE49-F238E27FC236}">
                <a16:creationId xmlns:a16="http://schemas.microsoft.com/office/drawing/2014/main" id="{58E00BCC-504B-8974-5111-E1C1099FE778}"/>
              </a:ext>
            </a:extLst>
          </p:cNvPr>
          <p:cNvSpPr/>
          <p:nvPr/>
        </p:nvSpPr>
        <p:spPr>
          <a:xfrm>
            <a:off x="8844895" y="4911662"/>
            <a:ext cx="1049153" cy="1100892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8544D6-602A-B0B7-E1A1-0960A753E410}"/>
              </a:ext>
            </a:extLst>
          </p:cNvPr>
          <p:cNvCxnSpPr>
            <a:cxnSpLocks/>
            <a:stCxn id="20" idx="0"/>
            <a:endCxn id="32" idx="2"/>
          </p:cNvCxnSpPr>
          <p:nvPr/>
        </p:nvCxnSpPr>
        <p:spPr>
          <a:xfrm flipV="1">
            <a:off x="8292592" y="5462108"/>
            <a:ext cx="552303" cy="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C15BF108-BCB5-927B-4558-B605E24A4192}"/>
              </a:ext>
            </a:extLst>
          </p:cNvPr>
          <p:cNvSpPr/>
          <p:nvPr/>
        </p:nvSpPr>
        <p:spPr>
          <a:xfrm>
            <a:off x="5404194" y="4368055"/>
            <a:ext cx="1826218" cy="672554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Galbot</a:t>
            </a:r>
            <a:r>
              <a:rPr lang="en-US" dirty="0"/>
              <a:t> </a:t>
            </a:r>
            <a:r>
              <a:rPr lang="en-US" dirty="0" err="1"/>
              <a:t>menyapa</a:t>
            </a:r>
            <a:r>
              <a:rPr lang="en-US" dirty="0"/>
              <a:t> user</a:t>
            </a:r>
          </a:p>
        </p:txBody>
      </p: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2DD3AC98-88A6-623B-732A-33941CC25BF5}"/>
              </a:ext>
            </a:extLst>
          </p:cNvPr>
          <p:cNvSpPr/>
          <p:nvPr/>
        </p:nvSpPr>
        <p:spPr>
          <a:xfrm>
            <a:off x="7882849" y="4282183"/>
            <a:ext cx="2194603" cy="672554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Galbot</a:t>
            </a:r>
            <a:r>
              <a:rPr lang="en-US" dirty="0"/>
              <a:t> Menjalankan progam python</a:t>
            </a:r>
          </a:p>
        </p:txBody>
      </p:sp>
      <p:sp>
        <p:nvSpPr>
          <p:cNvPr id="46" name="Flowchart: Terminator 45">
            <a:extLst>
              <a:ext uri="{FF2B5EF4-FFF2-40B4-BE49-F238E27FC236}">
                <a16:creationId xmlns:a16="http://schemas.microsoft.com/office/drawing/2014/main" id="{E5CD19E1-78AC-4C9B-E55A-52BF1B5E86E6}"/>
              </a:ext>
            </a:extLst>
          </p:cNvPr>
          <p:cNvSpPr/>
          <p:nvPr/>
        </p:nvSpPr>
        <p:spPr>
          <a:xfrm>
            <a:off x="10234639" y="5150652"/>
            <a:ext cx="1304200" cy="627640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E79FFA-9D25-3B7E-E57C-821EE434D85F}"/>
              </a:ext>
            </a:extLst>
          </p:cNvPr>
          <p:cNvCxnSpPr>
            <a:stCxn id="32" idx="0"/>
            <a:endCxn id="46" idx="1"/>
          </p:cNvCxnSpPr>
          <p:nvPr/>
        </p:nvCxnSpPr>
        <p:spPr>
          <a:xfrm>
            <a:off x="9894048" y="5462108"/>
            <a:ext cx="340591" cy="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064DE400-41A3-DDC1-0031-22267373D29E}"/>
              </a:ext>
            </a:extLst>
          </p:cNvPr>
          <p:cNvCxnSpPr>
            <a:cxnSpLocks/>
            <a:stCxn id="46" idx="2"/>
          </p:cNvCxnSpPr>
          <p:nvPr/>
        </p:nvCxnSpPr>
        <p:spPr>
          <a:xfrm rot="5400000">
            <a:off x="10668943" y="5996088"/>
            <a:ext cx="435593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9239D3-4DAE-C330-4849-2D4B2901994A}"/>
              </a:ext>
            </a:extLst>
          </p:cNvPr>
          <p:cNvCxnSpPr/>
          <p:nvPr/>
        </p:nvCxnSpPr>
        <p:spPr>
          <a:xfrm flipV="1">
            <a:off x="3089709" y="2681844"/>
            <a:ext cx="0" cy="2958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34805D0C-62EB-40FB-16C1-FC41F1C0EBBA}"/>
              </a:ext>
            </a:extLst>
          </p:cNvPr>
          <p:cNvSpPr/>
          <p:nvPr/>
        </p:nvSpPr>
        <p:spPr>
          <a:xfrm>
            <a:off x="2769903" y="2611441"/>
            <a:ext cx="2917378" cy="52535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Menjalankan </a:t>
            </a:r>
            <a:r>
              <a:rPr lang="en-US" dirty="0" err="1"/>
              <a:t>webview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74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A9560F05-A80E-E995-F311-AEF6A8D576F6}"/>
              </a:ext>
            </a:extLst>
          </p:cNvPr>
          <p:cNvSpPr/>
          <p:nvPr/>
        </p:nvSpPr>
        <p:spPr>
          <a:xfrm>
            <a:off x="6474226" y="4502039"/>
            <a:ext cx="1869736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Perintah </a:t>
            </a:r>
            <a:r>
              <a:rPr lang="en-US" dirty="0" err="1">
                <a:solidFill>
                  <a:sysClr val="windowText" lastClr="000000"/>
                </a:solidFill>
              </a:rPr>
              <a:t>Galbot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EC8118-AA0F-C2FF-873A-5F77DB1889F1}"/>
              </a:ext>
            </a:extLst>
          </p:cNvPr>
          <p:cNvCxnSpPr>
            <a:cxnSpLocks/>
          </p:cNvCxnSpPr>
          <p:nvPr/>
        </p:nvCxnSpPr>
        <p:spPr>
          <a:xfrm flipH="1">
            <a:off x="7401246" y="3957022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DB294505-BE77-AD00-81BF-EF3203DFA978}"/>
              </a:ext>
            </a:extLst>
          </p:cNvPr>
          <p:cNvSpPr/>
          <p:nvPr/>
        </p:nvSpPr>
        <p:spPr>
          <a:xfrm>
            <a:off x="7565839" y="4128920"/>
            <a:ext cx="3759737" cy="68474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User </a:t>
            </a:r>
            <a:r>
              <a:rPr lang="en-US" dirty="0" err="1"/>
              <a:t>mengucapkan</a:t>
            </a:r>
            <a:r>
              <a:rPr lang="en-US" dirty="0"/>
              <a:t> perintah yang termasuk list perintah </a:t>
            </a:r>
            <a:r>
              <a:rPr lang="en-US" dirty="0" err="1"/>
              <a:t>Galbot</a:t>
            </a:r>
            <a:r>
              <a:rPr lang="en-US" dirty="0"/>
              <a:t> maka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70B729-A2CB-FDEB-4A3C-95B1D306A775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8343962" y="5139066"/>
            <a:ext cx="837299" cy="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55D0372D-BAEE-1F9F-74E5-2E4F17BD36D3}"/>
              </a:ext>
            </a:extLst>
          </p:cNvPr>
          <p:cNvSpPr/>
          <p:nvPr/>
        </p:nvSpPr>
        <p:spPr>
          <a:xfrm>
            <a:off x="9968310" y="3035805"/>
            <a:ext cx="1239152" cy="1013047"/>
          </a:xfrm>
          <a:prstGeom prst="flowChartManualIn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Input </a:t>
            </a:r>
            <a:r>
              <a:rPr lang="en-US" dirty="0" err="1">
                <a:solidFill>
                  <a:sysClr val="windowText" lastClr="000000"/>
                </a:solidFill>
              </a:rPr>
              <a:t>nama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Action Button: Sound 6">
            <a:hlinkClick r:id="" action="ppaction://noaction" highlightClick="1">
              <a:snd r:embed="rId2" name="Galbot-func.wav"/>
            </a:hlinkClick>
            <a:extLst>
              <a:ext uri="{FF2B5EF4-FFF2-40B4-BE49-F238E27FC236}">
                <a16:creationId xmlns:a16="http://schemas.microsoft.com/office/drawing/2014/main" id="{17B638EA-668C-7134-85F0-C9C7873F2620}"/>
              </a:ext>
            </a:extLst>
          </p:cNvPr>
          <p:cNvSpPr/>
          <p:nvPr/>
        </p:nvSpPr>
        <p:spPr>
          <a:xfrm flipH="1">
            <a:off x="8292592" y="2926417"/>
            <a:ext cx="1239148" cy="1222133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52B788-6B15-9B80-8490-4A3079D87AED}"/>
              </a:ext>
            </a:extLst>
          </p:cNvPr>
          <p:cNvCxnSpPr>
            <a:stCxn id="3" idx="1"/>
            <a:endCxn id="7" idx="2"/>
          </p:cNvCxnSpPr>
          <p:nvPr/>
        </p:nvCxnSpPr>
        <p:spPr>
          <a:xfrm flipH="1" flipV="1">
            <a:off x="9531740" y="3537484"/>
            <a:ext cx="436570" cy="4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lowchart: Manual Input 30">
            <a:extLst>
              <a:ext uri="{FF2B5EF4-FFF2-40B4-BE49-F238E27FC236}">
                <a16:creationId xmlns:a16="http://schemas.microsoft.com/office/drawing/2014/main" id="{245EAE5B-C1EA-78A0-78E7-F2BB4ECCDF2B}"/>
              </a:ext>
            </a:extLst>
          </p:cNvPr>
          <p:cNvSpPr/>
          <p:nvPr/>
        </p:nvSpPr>
        <p:spPr>
          <a:xfrm>
            <a:off x="6641415" y="3035805"/>
            <a:ext cx="1239152" cy="1013047"/>
          </a:xfrm>
          <a:prstGeom prst="flowChartManualInp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Speak perintah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DBD8DD-6181-77F8-FABC-4344C82576DC}"/>
              </a:ext>
            </a:extLst>
          </p:cNvPr>
          <p:cNvCxnSpPr>
            <a:stCxn id="7" idx="0"/>
            <a:endCxn id="31" idx="3"/>
          </p:cNvCxnSpPr>
          <p:nvPr/>
        </p:nvCxnSpPr>
        <p:spPr>
          <a:xfrm flipH="1">
            <a:off x="7880567" y="3537484"/>
            <a:ext cx="412025" cy="4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435151D8-9397-6A5F-8757-8613F2E89543}"/>
              </a:ext>
            </a:extLst>
          </p:cNvPr>
          <p:cNvCxnSpPr>
            <a:stCxn id="31" idx="0"/>
            <a:endCxn id="7" idx="3"/>
          </p:cNvCxnSpPr>
          <p:nvPr/>
        </p:nvCxnSpPr>
        <p:spPr>
          <a:xfrm rot="5400000" flipH="1" flipV="1">
            <a:off x="7981232" y="2206177"/>
            <a:ext cx="210693" cy="1651175"/>
          </a:xfrm>
          <a:prstGeom prst="bentConnector3">
            <a:avLst>
              <a:gd name="adj1" fmla="val 20849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05F790B3-9846-7CA1-5270-7AF454367E2C}"/>
              </a:ext>
            </a:extLst>
          </p:cNvPr>
          <p:cNvSpPr/>
          <p:nvPr/>
        </p:nvSpPr>
        <p:spPr>
          <a:xfrm>
            <a:off x="7101504" y="2414903"/>
            <a:ext cx="1655997" cy="780552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speak</a:t>
            </a:r>
          </a:p>
        </p:txBody>
      </p:sp>
      <p:sp>
        <p:nvSpPr>
          <p:cNvPr id="48" name="Action Button: Blank 47">
            <a:hlinkClick r:id="rId3" action="ppaction://program" highlightClick="1"/>
            <a:extLst>
              <a:ext uri="{FF2B5EF4-FFF2-40B4-BE49-F238E27FC236}">
                <a16:creationId xmlns:a16="http://schemas.microsoft.com/office/drawing/2014/main" id="{76C61A96-1B77-B6A4-F03E-4C7D81DABA68}"/>
              </a:ext>
            </a:extLst>
          </p:cNvPr>
          <p:cNvSpPr/>
          <p:nvPr/>
        </p:nvSpPr>
        <p:spPr>
          <a:xfrm>
            <a:off x="9198317" y="4769270"/>
            <a:ext cx="1937383" cy="871690"/>
          </a:xfrm>
          <a:prstGeom prst="actionButtonBlank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57B308AC-A9CA-C08A-C65A-23E2663734CB}"/>
              </a:ext>
            </a:extLst>
          </p:cNvPr>
          <p:cNvSpPr/>
          <p:nvPr/>
        </p:nvSpPr>
        <p:spPr>
          <a:xfrm>
            <a:off x="9354311" y="2369498"/>
            <a:ext cx="2046021" cy="107536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Memasukan </a:t>
            </a:r>
            <a:r>
              <a:rPr lang="en-US" dirty="0" err="1"/>
              <a:t>nama</a:t>
            </a:r>
            <a:r>
              <a:rPr lang="en-US" dirty="0"/>
              <a:t> user</a:t>
            </a:r>
          </a:p>
        </p:txBody>
      </p:sp>
      <p:sp>
        <p:nvSpPr>
          <p:cNvPr id="55" name="Flowchart: Decision 54">
            <a:extLst>
              <a:ext uri="{FF2B5EF4-FFF2-40B4-BE49-F238E27FC236}">
                <a16:creationId xmlns:a16="http://schemas.microsoft.com/office/drawing/2014/main" id="{5B1BB27B-C552-2D32-FCF0-83EEB11BCB99}"/>
              </a:ext>
            </a:extLst>
          </p:cNvPr>
          <p:cNvSpPr/>
          <p:nvPr/>
        </p:nvSpPr>
        <p:spPr>
          <a:xfrm>
            <a:off x="4464218" y="3225435"/>
            <a:ext cx="1765172" cy="127405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Exit </a:t>
            </a:r>
            <a:r>
              <a:rPr lang="en-US" dirty="0" err="1">
                <a:solidFill>
                  <a:sysClr val="windowText" lastClr="000000"/>
                </a:solidFill>
              </a:rPr>
              <a:t>Func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27C0D7-08B7-7C8A-0BE8-44D0524FF1F9}"/>
              </a:ext>
            </a:extLst>
          </p:cNvPr>
          <p:cNvCxnSpPr>
            <a:cxnSpLocks/>
          </p:cNvCxnSpPr>
          <p:nvPr/>
        </p:nvCxnSpPr>
        <p:spPr>
          <a:xfrm flipH="1">
            <a:off x="5346804" y="2681844"/>
            <a:ext cx="1" cy="5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Flowchart: Alternate Process 60">
            <a:extLst>
              <a:ext uri="{FF2B5EF4-FFF2-40B4-BE49-F238E27FC236}">
                <a16:creationId xmlns:a16="http://schemas.microsoft.com/office/drawing/2014/main" id="{61FA0CDE-0E9A-4261-4F51-BFBC494A9F44}"/>
              </a:ext>
            </a:extLst>
          </p:cNvPr>
          <p:cNvSpPr/>
          <p:nvPr/>
        </p:nvSpPr>
        <p:spPr>
          <a:xfrm>
            <a:off x="5260633" y="2538683"/>
            <a:ext cx="1655997" cy="780552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Menekan</a:t>
            </a:r>
            <a:r>
              <a:rPr lang="en-US" dirty="0"/>
              <a:t> Quit button atau </a:t>
            </a:r>
            <a:r>
              <a:rPr lang="en-US" dirty="0" err="1"/>
              <a:t>Ctrl+Q</a:t>
            </a:r>
            <a:endParaRPr lang="en-US" dirty="0"/>
          </a:p>
        </p:txBody>
      </p:sp>
      <p:sp>
        <p:nvSpPr>
          <p:cNvPr id="58" name="Flowchart: Terminator 57">
            <a:extLst>
              <a:ext uri="{FF2B5EF4-FFF2-40B4-BE49-F238E27FC236}">
                <a16:creationId xmlns:a16="http://schemas.microsoft.com/office/drawing/2014/main" id="{0D9AE9A1-B75F-74EE-0FB6-31987DCDAFB5}"/>
              </a:ext>
            </a:extLst>
          </p:cNvPr>
          <p:cNvSpPr/>
          <p:nvPr/>
        </p:nvSpPr>
        <p:spPr>
          <a:xfrm>
            <a:off x="4464218" y="5706989"/>
            <a:ext cx="1698477" cy="513335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CatatanKu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1990225-B5C9-C8AD-0A8A-2B9B699B9444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5313457" y="4499488"/>
            <a:ext cx="33347" cy="120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F79A26-133B-803C-E3F1-85106681CFAA}"/>
              </a:ext>
            </a:extLst>
          </p:cNvPr>
          <p:cNvCxnSpPr>
            <a:cxnSpLocks/>
          </p:cNvCxnSpPr>
          <p:nvPr/>
        </p:nvCxnSpPr>
        <p:spPr>
          <a:xfrm flipV="1">
            <a:off x="3089709" y="2681844"/>
            <a:ext cx="0" cy="21318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A9F85A8D-E0FE-1426-E806-5FC6C3E94F45}"/>
              </a:ext>
            </a:extLst>
          </p:cNvPr>
          <p:cNvCxnSpPr>
            <a:cxnSpLocks/>
          </p:cNvCxnSpPr>
          <p:nvPr/>
        </p:nvCxnSpPr>
        <p:spPr>
          <a:xfrm rot="10800000">
            <a:off x="3082453" y="2670470"/>
            <a:ext cx="2264351" cy="2143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Alternate Process 70">
            <a:extLst>
              <a:ext uri="{FF2B5EF4-FFF2-40B4-BE49-F238E27FC236}">
                <a16:creationId xmlns:a16="http://schemas.microsoft.com/office/drawing/2014/main" id="{61DE9881-D61E-5D6C-3895-4FED21EDC74A}"/>
              </a:ext>
            </a:extLst>
          </p:cNvPr>
          <p:cNvSpPr/>
          <p:nvPr/>
        </p:nvSpPr>
        <p:spPr>
          <a:xfrm>
            <a:off x="3033902" y="4039557"/>
            <a:ext cx="2205741" cy="780552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save file sebelum </a:t>
            </a:r>
            <a:r>
              <a:rPr lang="en-US" dirty="0" err="1"/>
              <a:t>menutup</a:t>
            </a:r>
            <a:r>
              <a:rPr lang="en-US" dirty="0"/>
              <a:t> aplikasi</a:t>
            </a:r>
          </a:p>
        </p:txBody>
      </p:sp>
      <p:sp>
        <p:nvSpPr>
          <p:cNvPr id="72" name="Flowchart: Alternate Process 71">
            <a:extLst>
              <a:ext uri="{FF2B5EF4-FFF2-40B4-BE49-F238E27FC236}">
                <a16:creationId xmlns:a16="http://schemas.microsoft.com/office/drawing/2014/main" id="{8BBB5B98-7A62-7F77-C10A-929F71269CA2}"/>
              </a:ext>
            </a:extLst>
          </p:cNvPr>
          <p:cNvSpPr/>
          <p:nvPr/>
        </p:nvSpPr>
        <p:spPr>
          <a:xfrm>
            <a:off x="3374665" y="4769270"/>
            <a:ext cx="1515282" cy="81615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Jika tidak save</a:t>
            </a:r>
          </a:p>
        </p:txBody>
      </p:sp>
      <p:sp>
        <p:nvSpPr>
          <p:cNvPr id="75" name="Flowchart: Document 74">
            <a:extLst>
              <a:ext uri="{FF2B5EF4-FFF2-40B4-BE49-F238E27FC236}">
                <a16:creationId xmlns:a16="http://schemas.microsoft.com/office/drawing/2014/main" id="{D8B2B05C-C4B9-4715-D7A8-5E37EAEA74E9}"/>
              </a:ext>
            </a:extLst>
          </p:cNvPr>
          <p:cNvSpPr/>
          <p:nvPr/>
        </p:nvSpPr>
        <p:spPr>
          <a:xfrm>
            <a:off x="4951152" y="5043760"/>
            <a:ext cx="933771" cy="513335"/>
          </a:xfrm>
          <a:prstGeom prst="flowChartDocumen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 doc</a:t>
            </a:r>
          </a:p>
        </p:txBody>
      </p:sp>
      <p:sp>
        <p:nvSpPr>
          <p:cNvPr id="79" name="Flowchart: Alternate Process 78">
            <a:extLst>
              <a:ext uri="{FF2B5EF4-FFF2-40B4-BE49-F238E27FC236}">
                <a16:creationId xmlns:a16="http://schemas.microsoft.com/office/drawing/2014/main" id="{53C633DB-9EF2-DDA2-7B74-17F6C45DCCD1}"/>
              </a:ext>
            </a:extLst>
          </p:cNvPr>
          <p:cNvSpPr/>
          <p:nvPr/>
        </p:nvSpPr>
        <p:spPr>
          <a:xfrm>
            <a:off x="5318481" y="4461716"/>
            <a:ext cx="1659812" cy="51333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tidak </a:t>
            </a:r>
            <a:r>
              <a:rPr lang="en-US" dirty="0" err="1"/>
              <a:t>disimpan</a:t>
            </a:r>
            <a:endParaRPr lang="en-US" dirty="0"/>
          </a:p>
        </p:txBody>
      </p:sp>
      <p:sp>
        <p:nvSpPr>
          <p:cNvPr id="83" name="Flowchart: Alternate Process 82">
            <a:extLst>
              <a:ext uri="{FF2B5EF4-FFF2-40B4-BE49-F238E27FC236}">
                <a16:creationId xmlns:a16="http://schemas.microsoft.com/office/drawing/2014/main" id="{C5B04FDD-3B3D-2F47-071E-D77A8A00A0C9}"/>
              </a:ext>
            </a:extLst>
          </p:cNvPr>
          <p:cNvSpPr/>
          <p:nvPr/>
        </p:nvSpPr>
        <p:spPr>
          <a:xfrm>
            <a:off x="6088631" y="5636653"/>
            <a:ext cx="2902799" cy="609827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Menutup</a:t>
            </a:r>
            <a:r>
              <a:rPr lang="en-US" dirty="0"/>
              <a:t> Aplikasi </a:t>
            </a:r>
            <a:r>
              <a:rPr lang="en-US" dirty="0" err="1"/>
              <a:t>catatanku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46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AI Emotion dengan </a:t>
            </a:r>
            <a:r>
              <a:rPr lang="en-US" dirty="0" err="1"/>
              <a:t>nama</a:t>
            </a:r>
            <a:r>
              <a:rPr lang="en-US" dirty="0"/>
              <a:t> EMAI  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08" y="2932021"/>
            <a:ext cx="6361783" cy="357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1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Cloud Unlimited (Cloud GALIH RIDHO UTOMO)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08" y="2932021"/>
            <a:ext cx="6361783" cy="35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1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Google Drive 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09" y="2932021"/>
            <a:ext cx="6361781" cy="35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75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Speech Write </a:t>
            </a:r>
            <a:r>
              <a:rPr lang="en-US" dirty="0" err="1"/>
              <a:t>berintegrasi</a:t>
            </a:r>
            <a:r>
              <a:rPr lang="en-US" dirty="0"/>
              <a:t> dengan Microsoft Online Speech Tech 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08" y="2932021"/>
            <a:ext cx="6361783" cy="35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36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AI VAII Video Call Detect Emotion and Object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09" y="2932021"/>
            <a:ext cx="6361781" cy="35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18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9D2A-034F-09D9-F774-17840B0CF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043" y="2773885"/>
            <a:ext cx="6676469" cy="31410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- Fitur Classroom, seperti hanya Elena, </a:t>
            </a:r>
            <a:r>
              <a:rPr lang="en-US" dirty="0" err="1"/>
              <a:t>mahasiswa</a:t>
            </a:r>
            <a:r>
              <a:rPr lang="en-US" dirty="0"/>
              <a:t> juga saat mengumpulkan tugas berupa catatan, </a:t>
            </a:r>
            <a:r>
              <a:rPr lang="en-US" dirty="0" err="1"/>
              <a:t>pemprogaman</a:t>
            </a:r>
            <a:r>
              <a:rPr lang="en-US" dirty="0"/>
              <a:t> dalam bentuk file tidak perlu </a:t>
            </a:r>
            <a:r>
              <a:rPr lang="en-US" dirty="0" err="1"/>
              <a:t>membuka</a:t>
            </a:r>
            <a:r>
              <a:rPr lang="en-US" dirty="0"/>
              <a:t> browser kemudian </a:t>
            </a:r>
            <a:r>
              <a:rPr lang="en-US" dirty="0" err="1"/>
              <a:t>mengetikkan</a:t>
            </a:r>
            <a:r>
              <a:rPr lang="en-US" dirty="0"/>
              <a:t> classroom.google.com </a:t>
            </a:r>
            <a:r>
              <a:rPr lang="en-US" dirty="0" err="1"/>
              <a:t>lalu</a:t>
            </a:r>
            <a:r>
              <a:rPr lang="en-US" dirty="0"/>
              <a:t> mengumpulkan tugas, </a:t>
            </a:r>
            <a:r>
              <a:rPr lang="en-US" dirty="0" err="1"/>
              <a:t>fitur</a:t>
            </a:r>
            <a:r>
              <a:rPr lang="en-US" dirty="0"/>
              <a:t> ini dapat </a:t>
            </a:r>
            <a:r>
              <a:rPr lang="en-US" dirty="0" err="1"/>
              <a:t>dinikmati</a:t>
            </a:r>
            <a:r>
              <a:rPr lang="en-US" dirty="0"/>
              <a:t> dengan shortcut </a:t>
            </a:r>
            <a:r>
              <a:rPr lang="en-US" dirty="0" err="1"/>
              <a:t>catatanku</a:t>
            </a:r>
            <a:r>
              <a:rPr lang="en-US" dirty="0"/>
              <a:t> 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Ctrl+Alt+G</a:t>
            </a:r>
            <a:r>
              <a:rPr lang="en-US" dirty="0"/>
              <a:t>)</a:t>
            </a:r>
          </a:p>
          <a:p>
            <a:r>
              <a:rPr lang="en-US" i="1" dirty="0"/>
              <a:t>- </a:t>
            </a:r>
            <a:r>
              <a:rPr lang="en-US" dirty="0"/>
              <a:t>Fitur Cloud Unlimited, </a:t>
            </a:r>
            <a:r>
              <a:rPr lang="en-US" dirty="0" err="1"/>
              <a:t>ada</a:t>
            </a:r>
            <a:r>
              <a:rPr lang="en-US" dirty="0"/>
              <a:t> pilihan dalam </a:t>
            </a:r>
            <a:r>
              <a:rPr lang="en-US" dirty="0" err="1"/>
              <a:t>menyimpan</a:t>
            </a:r>
            <a:r>
              <a:rPr lang="en-US" dirty="0"/>
              <a:t> file </a:t>
            </a:r>
            <a:r>
              <a:rPr lang="en-US" dirty="0" err="1"/>
              <a:t>catatanku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menggunakan cloud unlimited </a:t>
            </a:r>
            <a:r>
              <a:rPr lang="en-US" dirty="0" err="1"/>
              <a:t>buatan</a:t>
            </a:r>
            <a:r>
              <a:rPr lang="en-US" dirty="0"/>
              <a:t> GALIH RIDHO UTOMO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Ctrl+Alt+C</a:t>
            </a:r>
            <a:r>
              <a:rPr lang="en-US" dirty="0"/>
              <a:t>), dan Google Drive 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Ctrl+Alt+D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323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Rekam Pertemuan Virtual 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09" y="2932021"/>
            <a:ext cx="6361781" cy="35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43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Rekam Pertemuan Virtual (Hasil Pertemuan Virtual 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09" y="2932021"/>
            <a:ext cx="6361781" cy="35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85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Classroom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10" y="2932021"/>
            <a:ext cx="6361779" cy="35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9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Elena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10" y="2932021"/>
            <a:ext cx="6361779" cy="35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95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Run dan analisis </a:t>
            </a:r>
            <a:r>
              <a:rPr lang="en-US" dirty="0" err="1"/>
              <a:t>pemprogaman</a:t>
            </a:r>
            <a:r>
              <a:rPr lang="en-US" dirty="0"/>
              <a:t> python (Menjalankan file python)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11" y="2932021"/>
            <a:ext cx="6361777" cy="35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14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</a:t>
            </a:r>
            <a:r>
              <a:rPr lang="en-US" dirty="0" err="1"/>
              <a:t>Galbot</a:t>
            </a:r>
            <a:r>
              <a:rPr lang="en-US" dirty="0"/>
              <a:t> (Galih Bot), AI </a:t>
            </a:r>
            <a:r>
              <a:rPr lang="en-US" dirty="0" err="1"/>
              <a:t>assintent</a:t>
            </a:r>
            <a:r>
              <a:rPr lang="en-US" dirty="0"/>
              <a:t> berupa </a:t>
            </a:r>
            <a:r>
              <a:rPr lang="en-US" dirty="0" err="1"/>
              <a:t>Merapikan</a:t>
            </a:r>
            <a:r>
              <a:rPr lang="en-US" dirty="0"/>
              <a:t> Folder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11" y="2932021"/>
            <a:ext cx="6361777" cy="35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8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7F03-81E6-FF1D-DEB9-5A839F1E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Screenshot </a:t>
            </a:r>
            <a:r>
              <a:rPr lang="en-US" dirty="0" err="1"/>
              <a:t>aplikasi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0EE-F167-28ED-7653-4ADBC0F4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Fitur </a:t>
            </a:r>
            <a:r>
              <a:rPr lang="en-US" dirty="0" err="1"/>
              <a:t>Galbot</a:t>
            </a:r>
            <a:r>
              <a:rPr lang="en-US" dirty="0"/>
              <a:t> (Galih Bot), AI </a:t>
            </a:r>
            <a:r>
              <a:rPr lang="en-US" dirty="0" err="1"/>
              <a:t>assintent</a:t>
            </a:r>
            <a:r>
              <a:rPr lang="en-US" dirty="0"/>
              <a:t> berupa menjalankan </a:t>
            </a:r>
            <a:r>
              <a:rPr lang="en-US" dirty="0" err="1"/>
              <a:t>url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inginkan 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5CD62-3F8A-C139-5103-3BE6C7CD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111" y="2932021"/>
            <a:ext cx="6361776" cy="35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44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9D2A-034F-09D9-F774-17840B0CF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043" y="2773885"/>
            <a:ext cx="6676469" cy="31410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- Fitur Run progam python dengan source cut 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Alt+U</a:t>
            </a:r>
            <a:r>
              <a:rPr lang="en-US" dirty="0"/>
              <a:t>), dalam membuat progam </a:t>
            </a:r>
            <a:r>
              <a:rPr lang="en-US" dirty="0" err="1"/>
              <a:t>tentunya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menginginkan</a:t>
            </a:r>
            <a:r>
              <a:rPr lang="en-US" dirty="0"/>
              <a:t> apakah progam tersebut berjalan atau tidak. Fitur ini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catatanku</a:t>
            </a:r>
            <a:r>
              <a:rPr lang="en-US" dirty="0"/>
              <a:t>, selain me-run progam yang user buat, user juga dapat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pemprogaman</a:t>
            </a:r>
            <a:r>
              <a:rPr lang="en-US" dirty="0"/>
              <a:t> dalam bentuk .txt (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trl+Shift+S</a:t>
            </a:r>
            <a:r>
              <a:rPr lang="en-US" dirty="0"/>
              <a:t>)agar </a:t>
            </a:r>
            <a:r>
              <a:rPr lang="en-US" dirty="0" err="1"/>
              <a:t>bisa</a:t>
            </a:r>
            <a:r>
              <a:rPr lang="en-US" dirty="0"/>
              <a:t> dibuka </a:t>
            </a:r>
            <a:r>
              <a:rPr lang="en-US" dirty="0" err="1"/>
              <a:t>berbagai</a:t>
            </a:r>
            <a:r>
              <a:rPr lang="en-US" dirty="0"/>
              <a:t> device</a:t>
            </a:r>
          </a:p>
          <a:p>
            <a:r>
              <a:rPr lang="en-US" i="1" dirty="0"/>
              <a:t>- </a:t>
            </a:r>
            <a:r>
              <a:rPr lang="en-US" dirty="0"/>
              <a:t>Fitur Speech Write, dalam membuat catatan tentu </a:t>
            </a:r>
            <a:r>
              <a:rPr lang="en-US" dirty="0" err="1"/>
              <a:t>kita</a:t>
            </a:r>
            <a:r>
              <a:rPr lang="en-US" dirty="0"/>
              <a:t> tidak hanya </a:t>
            </a:r>
            <a:r>
              <a:rPr lang="en-US" dirty="0" err="1"/>
              <a:t>mengetik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juga dapat </a:t>
            </a:r>
            <a:r>
              <a:rPr lang="en-US" dirty="0" err="1"/>
              <a:t>dari</a:t>
            </a:r>
            <a:r>
              <a:rPr lang="en-US" dirty="0"/>
              <a:t> berupa suara kemudian </a:t>
            </a:r>
            <a:r>
              <a:rPr lang="en-US" dirty="0" err="1"/>
              <a:t>dikonversi</a:t>
            </a:r>
            <a:r>
              <a:rPr lang="en-US" dirty="0"/>
              <a:t> ke dalam bentuk tulisan, </a:t>
            </a:r>
            <a:r>
              <a:rPr lang="en-US" dirty="0" err="1"/>
              <a:t>fitur</a:t>
            </a:r>
            <a:r>
              <a:rPr lang="en-US" dirty="0"/>
              <a:t> ini </a:t>
            </a:r>
            <a:r>
              <a:rPr lang="en-US" dirty="0" err="1"/>
              <a:t>integrasi</a:t>
            </a:r>
            <a:r>
              <a:rPr lang="en-US" dirty="0"/>
              <a:t> dengan Microsoft Online Speech Tech user dapat </a:t>
            </a:r>
            <a:r>
              <a:rPr lang="en-US" dirty="0" err="1"/>
              <a:t>mengaktifkan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ini dengan short cut 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Alt+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059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9D2A-034F-09D9-F774-17840B0CF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043" y="2773885"/>
            <a:ext cx="6676469" cy="3141013"/>
          </a:xfrm>
        </p:spPr>
        <p:txBody>
          <a:bodyPr>
            <a:normAutofit/>
          </a:bodyPr>
          <a:lstStyle/>
          <a:p>
            <a:r>
              <a:rPr lang="en-US" dirty="0" err="1"/>
              <a:t>Tetapi</a:t>
            </a:r>
            <a:r>
              <a:rPr lang="en-US" dirty="0"/>
              <a:t> aplikasi ini juga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kekurangan</a:t>
            </a:r>
            <a:r>
              <a:rPr lang="en-US" dirty="0"/>
              <a:t> dalam </a:t>
            </a:r>
            <a:r>
              <a:rPr lang="en-US" dirty="0" err="1"/>
              <a:t>hal</a:t>
            </a:r>
            <a:r>
              <a:rPr lang="en-US" dirty="0"/>
              <a:t> menggunakan AI assistant yaitu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pengulangan</a:t>
            </a:r>
            <a:r>
              <a:rPr lang="en-US" dirty="0"/>
              <a:t> perintah yang user ingin, AI assistant juga tidak dapat </a:t>
            </a:r>
            <a:r>
              <a:rPr lang="en-US" dirty="0" err="1"/>
              <a:t>mendengarkan</a:t>
            </a:r>
            <a:r>
              <a:rPr lang="en-US" dirty="0"/>
              <a:t> user sehingga looping </a:t>
            </a:r>
            <a:r>
              <a:rPr lang="en-US" dirty="0" err="1"/>
              <a:t>terus</a:t>
            </a:r>
            <a:r>
              <a:rPr lang="en-US" dirty="0"/>
              <a:t> sampai perintah yang dikatakan user termasuk list perintah AI assistant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938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9D2A-034F-09D9-F774-17840B0CF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043" y="2773885"/>
            <a:ext cx="6676469" cy="3141013"/>
          </a:xfrm>
        </p:spPr>
        <p:txBody>
          <a:bodyPr>
            <a:normAutofit/>
          </a:bodyPr>
          <a:lstStyle/>
          <a:p>
            <a:r>
              <a:rPr lang="en-US" dirty="0"/>
              <a:t>Dalam menggunakan aplikasi ini, user perlu online </a:t>
            </a:r>
            <a:r>
              <a:rPr lang="en-US" dirty="0" err="1"/>
              <a:t>jika</a:t>
            </a:r>
            <a:r>
              <a:rPr lang="en-US" dirty="0"/>
              <a:t> menggunakan </a:t>
            </a:r>
            <a:r>
              <a:rPr lang="en-US" dirty="0" err="1"/>
              <a:t>fitur</a:t>
            </a:r>
            <a:r>
              <a:rPr lang="en-US" dirty="0"/>
              <a:t> seperti </a:t>
            </a:r>
            <a:r>
              <a:rPr lang="en-US" dirty="0" err="1"/>
              <a:t>fitur</a:t>
            </a:r>
            <a:r>
              <a:rPr lang="en-US" dirty="0"/>
              <a:t> kuliah, </a:t>
            </a:r>
            <a:r>
              <a:rPr lang="en-US" dirty="0" err="1"/>
              <a:t>fitur</a:t>
            </a:r>
            <a:r>
              <a:rPr lang="en-US" dirty="0"/>
              <a:t> AI assistant</a:t>
            </a:r>
          </a:p>
          <a:p>
            <a:r>
              <a:rPr lang="en-US" dirty="0"/>
              <a:t>Penjelasan source code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8AA8FB03-6168-7940-2A1C-DE4E87D23492}"/>
              </a:ext>
            </a:extLst>
          </p:cNvPr>
          <p:cNvSpPr/>
          <p:nvPr/>
        </p:nvSpPr>
        <p:spPr>
          <a:xfrm>
            <a:off x="4788818" y="3916034"/>
            <a:ext cx="1894787" cy="542087"/>
          </a:xfrm>
          <a:prstGeom prst="flowChartTermina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Mulai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980F9C-3379-F494-E087-DEF2AFF644CA}"/>
              </a:ext>
            </a:extLst>
          </p:cNvPr>
          <p:cNvCxnSpPr>
            <a:stCxn id="4" idx="2"/>
          </p:cNvCxnSpPr>
          <p:nvPr/>
        </p:nvCxnSpPr>
        <p:spPr>
          <a:xfrm flipH="1">
            <a:off x="5736211" y="4458121"/>
            <a:ext cx="1" cy="55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lowchart: Preparation 6">
            <a:extLst>
              <a:ext uri="{FF2B5EF4-FFF2-40B4-BE49-F238E27FC236}">
                <a16:creationId xmlns:a16="http://schemas.microsoft.com/office/drawing/2014/main" id="{FC9A1426-6EF4-1CEB-1400-8FDC9A80CBA8}"/>
              </a:ext>
            </a:extLst>
          </p:cNvPr>
          <p:cNvSpPr/>
          <p:nvPr/>
        </p:nvSpPr>
        <p:spPr>
          <a:xfrm>
            <a:off x="4788818" y="5050198"/>
            <a:ext cx="2083982" cy="875452"/>
          </a:xfrm>
          <a:prstGeom prst="flowChartPreparat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Download module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81A54B6B-2028-AA08-CFB1-D78A064CD712}"/>
              </a:ext>
            </a:extLst>
          </p:cNvPr>
          <p:cNvSpPr/>
          <p:nvPr/>
        </p:nvSpPr>
        <p:spPr>
          <a:xfrm>
            <a:off x="7191251" y="5209454"/>
            <a:ext cx="4032260" cy="5569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Menyiapkan</a:t>
            </a:r>
            <a:r>
              <a:rPr lang="en-US" dirty="0"/>
              <a:t> internet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mendownload</a:t>
            </a:r>
            <a:r>
              <a:rPr lang="en-US" dirty="0"/>
              <a:t> module yang </a:t>
            </a:r>
            <a:r>
              <a:rPr lang="en-US" dirty="0" err="1"/>
              <a:t>diperlukan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79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8AA8FB03-6168-7940-2A1C-DE4E87D23492}"/>
              </a:ext>
            </a:extLst>
          </p:cNvPr>
          <p:cNvSpPr/>
          <p:nvPr/>
        </p:nvSpPr>
        <p:spPr>
          <a:xfrm>
            <a:off x="4659642" y="3429000"/>
            <a:ext cx="1894787" cy="542087"/>
          </a:xfrm>
          <a:prstGeom prst="flowChartTermina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Mulai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882C35D-CE8E-4533-6B73-1A0C19AFD7E5}"/>
              </a:ext>
            </a:extLst>
          </p:cNvPr>
          <p:cNvSpPr/>
          <p:nvPr/>
        </p:nvSpPr>
        <p:spPr>
          <a:xfrm>
            <a:off x="4598368" y="3429000"/>
            <a:ext cx="5544874" cy="759815"/>
          </a:xfrm>
          <a:prstGeom prst="flowChartAlternateProcess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webview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pyttsx3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pyautogui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A865F7-CABF-D36F-2C63-334D59A18008}"/>
              </a:ext>
            </a:extLst>
          </p:cNvPr>
          <p:cNvCxnSpPr>
            <a:cxnSpLocks/>
          </p:cNvCxnSpPr>
          <p:nvPr/>
        </p:nvCxnSpPr>
        <p:spPr>
          <a:xfrm flipH="1">
            <a:off x="7223491" y="4219738"/>
            <a:ext cx="1" cy="55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lowchart: Predefined Process 8">
            <a:extLst>
              <a:ext uri="{FF2B5EF4-FFF2-40B4-BE49-F238E27FC236}">
                <a16:creationId xmlns:a16="http://schemas.microsoft.com/office/drawing/2014/main" id="{15F5C847-A629-5C00-92ED-2EB537BCC95A}"/>
              </a:ext>
            </a:extLst>
          </p:cNvPr>
          <p:cNvSpPr/>
          <p:nvPr/>
        </p:nvSpPr>
        <p:spPr>
          <a:xfrm>
            <a:off x="5266194" y="4823629"/>
            <a:ext cx="4515439" cy="759815"/>
          </a:xfrm>
          <a:prstGeom prst="flowChartPredefinedProcess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MainMenu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6EA473EF-D397-A311-0D95-79F94679A1BC}"/>
              </a:ext>
            </a:extLst>
          </p:cNvPr>
          <p:cNvSpPr/>
          <p:nvPr/>
        </p:nvSpPr>
        <p:spPr>
          <a:xfrm>
            <a:off x="4747393" y="4218771"/>
            <a:ext cx="2398119" cy="5569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Membuat menu aplikasi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9FC24A-3B94-AD09-31F7-138CCE41C84F}"/>
              </a:ext>
            </a:extLst>
          </p:cNvPr>
          <p:cNvCxnSpPr/>
          <p:nvPr/>
        </p:nvCxnSpPr>
        <p:spPr>
          <a:xfrm flipH="1">
            <a:off x="7223490" y="2817638"/>
            <a:ext cx="1" cy="55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B2ED71AD-D880-5DDB-A12E-CBA156B1C563}"/>
              </a:ext>
            </a:extLst>
          </p:cNvPr>
          <p:cNvSpPr/>
          <p:nvPr/>
        </p:nvSpPr>
        <p:spPr>
          <a:xfrm>
            <a:off x="4743075" y="2711679"/>
            <a:ext cx="2398119" cy="5569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Mengimport</a:t>
            </a:r>
            <a:r>
              <a:rPr lang="en-US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3469571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110A-3AE7-3A2C-2A35-8AD31941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US" dirty="0"/>
              <a:t>DESKRIPSI PROYEK</a:t>
            </a:r>
            <a:endParaRPr lang="id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A865F7-CABF-D36F-2C63-334D59A18008}"/>
              </a:ext>
            </a:extLst>
          </p:cNvPr>
          <p:cNvCxnSpPr>
            <a:cxnSpLocks/>
          </p:cNvCxnSpPr>
          <p:nvPr/>
        </p:nvCxnSpPr>
        <p:spPr>
          <a:xfrm flipH="1">
            <a:off x="7223491" y="4219738"/>
            <a:ext cx="1" cy="55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6EA473EF-D397-A311-0D95-79F94679A1BC}"/>
              </a:ext>
            </a:extLst>
          </p:cNvPr>
          <p:cNvSpPr/>
          <p:nvPr/>
        </p:nvSpPr>
        <p:spPr>
          <a:xfrm>
            <a:off x="4256878" y="4186338"/>
            <a:ext cx="2888634" cy="5569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Memberi visual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disamping</a:t>
            </a:r>
            <a:r>
              <a:rPr lang="en-US" dirty="0"/>
              <a:t> menu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19DCD8-FF1F-5C0F-E98B-32D3479C5325}"/>
              </a:ext>
            </a:extLst>
          </p:cNvPr>
          <p:cNvCxnSpPr>
            <a:cxnSpLocks/>
          </p:cNvCxnSpPr>
          <p:nvPr/>
        </p:nvCxnSpPr>
        <p:spPr>
          <a:xfrm flipH="1">
            <a:off x="7223491" y="2794186"/>
            <a:ext cx="1" cy="55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edefined Process 16">
            <a:extLst>
              <a:ext uri="{FF2B5EF4-FFF2-40B4-BE49-F238E27FC236}">
                <a16:creationId xmlns:a16="http://schemas.microsoft.com/office/drawing/2014/main" id="{E045F8C0-DC6D-594B-A03F-5FD3D945E6FB}"/>
              </a:ext>
            </a:extLst>
          </p:cNvPr>
          <p:cNvSpPr/>
          <p:nvPr/>
        </p:nvSpPr>
        <p:spPr>
          <a:xfrm>
            <a:off x="4393184" y="3350055"/>
            <a:ext cx="6629023" cy="759815"/>
          </a:xfrm>
          <a:prstGeom prst="flowChartPredefinedProcess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MainMenu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tearoff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241D5943-3378-15FE-B34F-D194AA10ED98}"/>
              </a:ext>
            </a:extLst>
          </p:cNvPr>
          <p:cNvSpPr/>
          <p:nvPr/>
        </p:nvSpPr>
        <p:spPr>
          <a:xfrm>
            <a:off x="4035714" y="2641657"/>
            <a:ext cx="3354549" cy="5569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Membuat </a:t>
            </a:r>
            <a:r>
              <a:rPr lang="en-US" dirty="0" err="1"/>
              <a:t>bagian</a:t>
            </a:r>
            <a:r>
              <a:rPr lang="en-US" dirty="0"/>
              <a:t> menu berupa list menu </a:t>
            </a:r>
            <a:r>
              <a:rPr lang="en-US" dirty="0" err="1"/>
              <a:t>didalamnya</a:t>
            </a:r>
            <a:endParaRPr lang="en-US" dirty="0"/>
          </a:p>
        </p:txBody>
      </p:sp>
      <p:sp>
        <p:nvSpPr>
          <p:cNvPr id="21" name="Flowchart: Predefined Process 20">
            <a:extLst>
              <a:ext uri="{FF2B5EF4-FFF2-40B4-BE49-F238E27FC236}">
                <a16:creationId xmlns:a16="http://schemas.microsoft.com/office/drawing/2014/main" id="{AC2E3CB1-6B1A-6D97-0F4B-6DE2FBD5CB9F}"/>
              </a:ext>
            </a:extLst>
          </p:cNvPr>
          <p:cNvSpPr/>
          <p:nvPr/>
        </p:nvSpPr>
        <p:spPr>
          <a:xfrm>
            <a:off x="4457310" y="4798458"/>
            <a:ext cx="6629023" cy="759815"/>
          </a:xfrm>
          <a:prstGeom prst="flowChartPredefinedProcess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NewIcon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"icons/new.png"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473ABF03-65CA-CF0D-0979-5E53A5017895}"/>
              </a:ext>
            </a:extLst>
          </p:cNvPr>
          <p:cNvSpPr/>
          <p:nvPr/>
        </p:nvSpPr>
        <p:spPr>
          <a:xfrm>
            <a:off x="7554855" y="2646153"/>
            <a:ext cx="3467349" cy="5569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 membuat </a:t>
            </a:r>
            <a:r>
              <a:rPr lang="en-US" dirty="0" err="1"/>
              <a:t>tampilan</a:t>
            </a:r>
            <a:r>
              <a:rPr lang="en-US" dirty="0"/>
              <a:t> menu </a:t>
            </a:r>
            <a:r>
              <a:rPr lang="en-US" dirty="0" err="1"/>
              <a:t>jadi</a:t>
            </a:r>
            <a:r>
              <a:rPr lang="en-US" dirty="0"/>
              <a:t> lebih clean tanpa garis putus-putus</a:t>
            </a:r>
          </a:p>
        </p:txBody>
      </p:sp>
    </p:spTree>
    <p:extLst>
      <p:ext uri="{BB962C8B-B14F-4D97-AF65-F5344CB8AC3E}">
        <p14:creationId xmlns:p14="http://schemas.microsoft.com/office/powerpoint/2010/main" val="1500966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580</TotalTime>
  <Words>1811</Words>
  <Application>Microsoft Office PowerPoint</Application>
  <PresentationFormat>Widescreen</PresentationFormat>
  <Paragraphs>320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Consolas</vt:lpstr>
      <vt:lpstr>Tw Cen MT</vt:lpstr>
      <vt:lpstr>Tw Cen MT Condensed</vt:lpstr>
      <vt:lpstr>Wingdings 3</vt:lpstr>
      <vt:lpstr>Integral</vt:lpstr>
      <vt:lpstr>&lt;Catatanku&gt;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DESKRIPSI PROYEK</vt:lpstr>
      <vt:lpstr>Screenshot aplikasi</vt:lpstr>
      <vt:lpstr>Screenshot aplikasi</vt:lpstr>
      <vt:lpstr>Screenshot aplikasi</vt:lpstr>
      <vt:lpstr>Screenshot aplikasi</vt:lpstr>
      <vt:lpstr>Screenshot aplikasi</vt:lpstr>
      <vt:lpstr>Screenshot aplikasi</vt:lpstr>
      <vt:lpstr>Screenshot aplikasi</vt:lpstr>
      <vt:lpstr>Screenshot aplikasi</vt:lpstr>
      <vt:lpstr>Screenshot aplikasi</vt:lpstr>
      <vt:lpstr>Screenshot aplikasi</vt:lpstr>
      <vt:lpstr>Screenshot aplikasi</vt:lpstr>
      <vt:lpstr>Screenshot aplikasi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&lt;JUDUL PAMK&gt;</dc:title>
  <dc:creator>sugiyanto unnes</dc:creator>
  <cp:lastModifiedBy>Galih Ridho Utomo</cp:lastModifiedBy>
  <cp:revision>11</cp:revision>
  <dcterms:created xsi:type="dcterms:W3CDTF">2022-05-31T00:07:48Z</dcterms:created>
  <dcterms:modified xsi:type="dcterms:W3CDTF">2022-05-31T12:29:03Z</dcterms:modified>
</cp:coreProperties>
</file>